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3"/>
  </p:notesMasterIdLst>
  <p:handoutMasterIdLst>
    <p:handoutMasterId r:id="rId44"/>
  </p:handoutMasterIdLst>
  <p:sldIdLst>
    <p:sldId id="256" r:id="rId3"/>
    <p:sldId id="263" r:id="rId4"/>
    <p:sldId id="264" r:id="rId5"/>
    <p:sldId id="276" r:id="rId6"/>
    <p:sldId id="275" r:id="rId7"/>
    <p:sldId id="270" r:id="rId8"/>
    <p:sldId id="328" r:id="rId9"/>
    <p:sldId id="329" r:id="rId10"/>
    <p:sldId id="330" r:id="rId11"/>
    <p:sldId id="331" r:id="rId12"/>
    <p:sldId id="332" r:id="rId13"/>
    <p:sldId id="333" r:id="rId14"/>
    <p:sldId id="334" r:id="rId15"/>
    <p:sldId id="335" r:id="rId16"/>
    <p:sldId id="314" r:id="rId17"/>
    <p:sldId id="327" r:id="rId18"/>
    <p:sldId id="309" r:id="rId19"/>
    <p:sldId id="311" r:id="rId20"/>
    <p:sldId id="310" r:id="rId21"/>
    <p:sldId id="312" r:id="rId22"/>
    <p:sldId id="347" r:id="rId23"/>
    <p:sldId id="313" r:id="rId24"/>
    <p:sldId id="315" r:id="rId25"/>
    <p:sldId id="316" r:id="rId26"/>
    <p:sldId id="318" r:id="rId27"/>
    <p:sldId id="319" r:id="rId28"/>
    <p:sldId id="320" r:id="rId29"/>
    <p:sldId id="321" r:id="rId30"/>
    <p:sldId id="322" r:id="rId31"/>
    <p:sldId id="323" r:id="rId32"/>
    <p:sldId id="324" r:id="rId33"/>
    <p:sldId id="325" r:id="rId34"/>
    <p:sldId id="326" r:id="rId35"/>
    <p:sldId id="336" r:id="rId36"/>
    <p:sldId id="337" r:id="rId37"/>
    <p:sldId id="338" r:id="rId38"/>
    <p:sldId id="339" r:id="rId39"/>
    <p:sldId id="340" r:id="rId40"/>
    <p:sldId id="341" r:id="rId41"/>
    <p:sldId id="342" r:id="rId4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8"/>
    <p:restoredTop sz="94628"/>
  </p:normalViewPr>
  <p:slideViewPr>
    <p:cSldViewPr>
      <p:cViewPr varScale="1">
        <p:scale>
          <a:sx n="69" d="100"/>
          <a:sy n="69" d="100"/>
        </p:scale>
        <p:origin x="256" y="3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7841C-41EE-5EC2-EF37-9B1996A9AACC}"/>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48AB0D-9FF9-C62D-407F-0DCFEA4C149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2EF8BA9-864C-CD4B-8EDA-6625FE6DEDB6}" type="datetimeFigureOut">
              <a:rPr lang="en-US" smtClean="0"/>
              <a:t>4/23/26</a:t>
            </a:fld>
            <a:endParaRPr lang="en-US"/>
          </a:p>
        </p:txBody>
      </p:sp>
      <p:sp>
        <p:nvSpPr>
          <p:cNvPr id="4" name="Footer Placeholder 3">
            <a:extLst>
              <a:ext uri="{FF2B5EF4-FFF2-40B4-BE49-F238E27FC236}">
                <a16:creationId xmlns:a16="http://schemas.microsoft.com/office/drawing/2014/main" id="{AFBA01FB-E088-EC57-6AEA-FCDD50762FE8}"/>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7C9681-F032-EE69-E1FA-8B3F35FA2D87}"/>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93AEBADF-C492-D34A-B084-9DAB8DF28F10}" type="slidenum">
              <a:rPr lang="en-US" smtClean="0"/>
              <a:t>‹#›</a:t>
            </a:fld>
            <a:endParaRPr lang="en-US"/>
          </a:p>
        </p:txBody>
      </p:sp>
    </p:spTree>
    <p:extLst>
      <p:ext uri="{BB962C8B-B14F-4D97-AF65-F5344CB8AC3E}">
        <p14:creationId xmlns:p14="http://schemas.microsoft.com/office/powerpoint/2010/main" val="23473636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15CA7CD-DEA1-BA4D-AEBD-9B305E3E14EC}" type="datetimeFigureOut">
              <a:rPr lang="en-US" smtClean="0"/>
              <a:t>4/23/26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DA6B0B5-0EC1-4F4D-99DE-97B83EA71BF3}" type="slidenum">
              <a:rPr lang="en-US" smtClean="0"/>
              <a:t>‹#›</a:t>
            </a:fld>
            <a:endParaRPr lang="en-US"/>
          </a:p>
        </p:txBody>
      </p:sp>
    </p:spTree>
    <p:extLst>
      <p:ext uri="{BB962C8B-B14F-4D97-AF65-F5344CB8AC3E}">
        <p14:creationId xmlns:p14="http://schemas.microsoft.com/office/powerpoint/2010/main" val="29309976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Tahoma" panose="020B060403050404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0AB5460-0E02-404B-AB49-07A61BE0E1F2}" type="datetime1">
              <a:rPr lang="en-US" smtClean="0"/>
              <a:t>4/23/26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dirty="0"/>
              <a:t>Click to edit Master title style</a:t>
            </a:r>
          </a:p>
        </p:txBody>
      </p:sp>
      <p:sp>
        <p:nvSpPr>
          <p:cNvPr id="3" name="Text Placeholder 2"/>
          <p:cNvSpPr>
            <a:spLocks noGrp="1"/>
          </p:cNvSpPr>
          <p:nvPr>
            <p:ph type="body" idx="1"/>
          </p:nvPr>
        </p:nvSpPr>
        <p:spPr>
          <a:xfrm>
            <a:off x="1384778" y="2772362"/>
            <a:ext cx="8504975"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dirty="0"/>
              <a:t>Click to edit Master text styles</a:t>
            </a:r>
          </a:p>
        </p:txBody>
      </p:sp>
      <p:sp>
        <p:nvSpPr>
          <p:cNvPr id="4" name="Content Placeholder 3"/>
          <p:cNvSpPr>
            <a:spLocks noGrp="1"/>
          </p:cNvSpPr>
          <p:nvPr>
            <p:ph sz="half" idx="2"/>
          </p:nvPr>
        </p:nvSpPr>
        <p:spPr>
          <a:xfrm>
            <a:off x="1384778" y="4131054"/>
            <a:ext cx="8504975" cy="6076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dirty="0"/>
              <a:t>Click to 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0D435A9-A7A5-984C-9022-2AFB9F0E0992}" type="datetime1">
              <a:rPr lang="en-US" smtClean="0"/>
              <a:t>4/23/26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375265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85EB8B3-E3BD-6E4F-8D79-AA328195A094}" type="datetime1">
              <a:rPr lang="en-US" smtClean="0"/>
              <a:t>4/23/26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10173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1B09E-C6F4-FB45-A3AE-95AA0F7AAA7C}" type="datetime1">
              <a:rPr lang="en-US" smtClean="0"/>
              <a:t>4/23/26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279239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5" y="753957"/>
            <a:ext cx="6484096" cy="2638848"/>
          </a:xfrm>
        </p:spPr>
        <p:txBody>
          <a:bodyPr anchor="b"/>
          <a:lstStyle>
            <a:lvl1pPr>
              <a:defRPr sz="5277"/>
            </a:lvl1pPr>
          </a:lstStyle>
          <a:p>
            <a:r>
              <a:rPr lang="en-US" dirty="0"/>
              <a:t>Click to edit Master title style</a:t>
            </a:r>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84775" y="3392805"/>
            <a:ext cx="6484096"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dirty="0"/>
              <a:t>Click to edit Master text styles</a:t>
            </a:r>
          </a:p>
        </p:txBody>
      </p:sp>
      <p:sp>
        <p:nvSpPr>
          <p:cNvPr id="5" name="Date Placeholder 4"/>
          <p:cNvSpPr>
            <a:spLocks noGrp="1"/>
          </p:cNvSpPr>
          <p:nvPr>
            <p:ph type="dt" sz="half" idx="10"/>
          </p:nvPr>
        </p:nvSpPr>
        <p:spPr/>
        <p:txBody>
          <a:bodyPr/>
          <a:lstStyle/>
          <a:p>
            <a:fld id="{1330B8D2-5798-DD4E-8248-552FE9797B25}"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225566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5" y="753957"/>
            <a:ext cx="6484096" cy="2638848"/>
          </a:xfrm>
        </p:spPr>
        <p:txBody>
          <a:bodyPr anchor="b"/>
          <a:lstStyle>
            <a:lvl1pPr>
              <a:defRPr sz="5277"/>
            </a:lvl1pPr>
          </a:lstStyle>
          <a:p>
            <a:r>
              <a:rPr lang="en-US" dirty="0"/>
              <a:t>Click to edit Master title style</a:t>
            </a:r>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r>
              <a:rPr lang="en-US" dirty="0"/>
              <a:t>Click icon to add picture</a:t>
            </a:r>
          </a:p>
        </p:txBody>
      </p:sp>
      <p:sp>
        <p:nvSpPr>
          <p:cNvPr id="4" name="Text Placeholder 3"/>
          <p:cNvSpPr>
            <a:spLocks noGrp="1"/>
          </p:cNvSpPr>
          <p:nvPr>
            <p:ph type="body" sz="half" idx="2"/>
          </p:nvPr>
        </p:nvSpPr>
        <p:spPr>
          <a:xfrm>
            <a:off x="1384775" y="3392805"/>
            <a:ext cx="6484096"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dirty="0"/>
              <a:t>Click to edit Master text styles</a:t>
            </a:r>
          </a:p>
        </p:txBody>
      </p:sp>
      <p:sp>
        <p:nvSpPr>
          <p:cNvPr id="5" name="Date Placeholder 4"/>
          <p:cNvSpPr>
            <a:spLocks noGrp="1"/>
          </p:cNvSpPr>
          <p:nvPr>
            <p:ph type="dt" sz="half" idx="10"/>
          </p:nvPr>
        </p:nvSpPr>
        <p:spPr/>
        <p:txBody>
          <a:bodyPr/>
          <a:lstStyle/>
          <a:p>
            <a:fld id="{10C6236A-1AB4-8C45-8DDA-254812144930}"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285926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FEC8AAA-A77D-0449-BB5D-73C168332923}"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375482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7" y="602118"/>
            <a:ext cx="4334947" cy="958415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382158" y="602118"/>
            <a:ext cx="12753538" cy="958415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127880-3E60-2342-9953-658BCD43DE5D}"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54277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FC88A3-334B-CD42-8BC4-88D665222624}" type="datetime1">
              <a:rPr lang="en-US" smtClean="0"/>
              <a:t>4/23/26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8E42DBF-B63D-F34B-868C-D75D47F14B9B}" type="datetime1">
              <a:rPr lang="en-US" smtClean="0"/>
              <a:t>4/23/26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CDDC646-101A-BF48-9D22-7D2FCCF359E3}" type="datetime1">
              <a:rPr lang="en-US" smtClean="0"/>
              <a:t>4/23/26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59EDCA1-59DE-0F47-B6E9-5CB4C632EC73}" type="datetime1">
              <a:rPr lang="en-US" smtClean="0"/>
              <a:t>4/23/26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808" y="1850860"/>
            <a:ext cx="17088485" cy="3937329"/>
          </a:xfrm>
        </p:spPr>
        <p:txBody>
          <a:bodyPr anchor="b"/>
          <a:lstStyle>
            <a:lvl1pPr algn="ctr">
              <a:defRPr sz="9895"/>
            </a:lvl1pPr>
          </a:lstStyle>
          <a:p>
            <a:r>
              <a:rPr lang="en-US" dirty="0"/>
              <a:t>Click to edit Master title style</a:t>
            </a:r>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4" name="Date Placeholder 3"/>
          <p:cNvSpPr>
            <a:spLocks noGrp="1"/>
          </p:cNvSpPr>
          <p:nvPr>
            <p:ph type="dt" sz="half" idx="10"/>
          </p:nvPr>
        </p:nvSpPr>
        <p:spPr/>
        <p:txBody>
          <a:bodyPr/>
          <a:lstStyle/>
          <a:p>
            <a:fld id="{029B6C47-CB0F-C440-9958-D71837FE790B}"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319519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4C02D8-F497-C945-A305-AAE1D6E7F8E5}"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409384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7" y="2819487"/>
            <a:ext cx="17339786" cy="4704375"/>
          </a:xfrm>
        </p:spPr>
        <p:txBody>
          <a:bodyPr anchor="b"/>
          <a:lstStyle>
            <a:lvl1pPr>
              <a:defRPr sz="9895"/>
            </a:lvl1pPr>
          </a:lstStyle>
          <a:p>
            <a:r>
              <a:rPr lang="en-US" dirty="0"/>
              <a:t>Click to edit Master title style</a:t>
            </a:r>
          </a:p>
        </p:txBody>
      </p:sp>
      <p:sp>
        <p:nvSpPr>
          <p:cNvPr id="3" name="Text Placeholder 2"/>
          <p:cNvSpPr>
            <a:spLocks noGrp="1"/>
          </p:cNvSpPr>
          <p:nvPr>
            <p:ph type="body" idx="1"/>
          </p:nvPr>
        </p:nvSpPr>
        <p:spPr>
          <a:xfrm>
            <a:off x="1371687" y="7568367"/>
            <a:ext cx="17339786" cy="2473919"/>
          </a:xfrm>
        </p:spPr>
        <p:txBody>
          <a:bodyPr/>
          <a:lstStyle>
            <a:lvl1pPr marL="0" indent="0">
              <a:buNone/>
              <a:defRPr sz="3958">
                <a:solidFill>
                  <a:schemeClr val="tx1">
                    <a:tint val="82000"/>
                  </a:schemeClr>
                </a:solidFill>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B8DD216-7A6A-9A4D-A019-13DBA79C58F7}"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32105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382157" y="3010591"/>
            <a:ext cx="8544243" cy="71756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0177700" y="3010591"/>
            <a:ext cx="8544243" cy="71756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B69367C-CCA3-084F-B0DD-ED97C254F726}"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1ED3-EE8F-4A10-AD6A-46AE5D3B7BD2}" type="slidenum">
              <a:rPr lang="en-US" smtClean="0"/>
              <a:t>‹#›</a:t>
            </a:fld>
            <a:endParaRPr lang="en-US"/>
          </a:p>
        </p:txBody>
      </p:sp>
    </p:spTree>
    <p:extLst>
      <p:ext uri="{BB962C8B-B14F-4D97-AF65-F5344CB8AC3E}">
        <p14:creationId xmlns:p14="http://schemas.microsoft.com/office/powerpoint/2010/main" val="64353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6FBD8479-BD25-BF48-A7BB-1BE07CFF1E4D}" type="datetime1">
              <a:rPr lang="en-US" smtClean="0"/>
              <a:t>4/23/26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82157" y="10482095"/>
            <a:ext cx="4523423" cy="602118"/>
          </a:xfrm>
          <a:prstGeom prst="rect">
            <a:avLst/>
          </a:prstGeom>
        </p:spPr>
        <p:txBody>
          <a:bodyPr vert="horz" lIns="91440" tIns="45720" rIns="91440" bIns="45720" rtlCol="0" anchor="ctr"/>
          <a:lstStyle>
            <a:lvl1pPr algn="l">
              <a:defRPr sz="1979">
                <a:solidFill>
                  <a:schemeClr val="tx1">
                    <a:tint val="82000"/>
                  </a:schemeClr>
                </a:solidFill>
              </a:defRPr>
            </a:lvl1pPr>
          </a:lstStyle>
          <a:p>
            <a:fld id="{19FCE5EE-FBF0-2B4D-A805-72C1989FFD1F}" type="datetime1">
              <a:rPr lang="en-US" smtClean="0"/>
              <a:t>4/23/26</a:t>
            </a:fld>
            <a:endParaRPr lang="en-US"/>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82000"/>
                  </a:schemeClr>
                </a:solidFill>
              </a:defRPr>
            </a:lvl1pPr>
          </a:lstStyle>
          <a:p>
            <a:fld id="{0A661ED3-EE8F-4A10-AD6A-46AE5D3B7BD2}" type="slidenum">
              <a:rPr lang="en-US" smtClean="0"/>
              <a:t>‹#›</a:t>
            </a:fld>
            <a:endParaRPr lang="en-US"/>
          </a:p>
        </p:txBody>
      </p:sp>
    </p:spTree>
    <p:extLst>
      <p:ext uri="{BB962C8B-B14F-4D97-AF65-F5344CB8AC3E}">
        <p14:creationId xmlns:p14="http://schemas.microsoft.com/office/powerpoint/2010/main" val="23622758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1507937" rtl="0" eaLnBrk="1" latinLnBrk="0" hangingPunct="1">
        <a:lnSpc>
          <a:spcPct val="90000"/>
        </a:lnSpc>
        <a:spcBef>
          <a:spcPct val="0"/>
        </a:spcBef>
        <a:buNone/>
        <a:defRPr sz="7256" b="1" i="0" kern="1200">
          <a:solidFill>
            <a:schemeClr val="tx1"/>
          </a:solidFill>
          <a:latin typeface="Tahoma" panose="020B0604030504040204" pitchFamily="34" charset="0"/>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b="0" i="0" kern="1200">
          <a:solidFill>
            <a:schemeClr val="tx1"/>
          </a:solidFill>
          <a:latin typeface="Tahoma" panose="020B0604030504040204" pitchFamily="34" charset="0"/>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b="0" i="0" kern="1200">
          <a:solidFill>
            <a:schemeClr val="tx1"/>
          </a:solidFill>
          <a:latin typeface="Tahoma" panose="020B0604030504040204" pitchFamily="34" charset="0"/>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b="0" i="0" kern="1200">
          <a:solidFill>
            <a:schemeClr val="tx1"/>
          </a:solidFill>
          <a:latin typeface="Tahoma" panose="020B0604030504040204" pitchFamily="34" charset="0"/>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Tahoma" panose="020B0604030504040204" pitchFamily="34" charset="0"/>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Tahoma" panose="020B0604030504040204" pitchFamily="34" charset="0"/>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2" cstate="print"/>
            <a:stretch>
              <a:fillRect/>
            </a:stretch>
          </p:blipFill>
          <p:spPr>
            <a:xfrm>
              <a:off x="9708660" y="3872000"/>
              <a:ext cx="10395439" cy="7436555"/>
            </a:xfrm>
            <a:prstGeom prst="rect">
              <a:avLst/>
            </a:prstGeom>
          </p:spPr>
        </p:pic>
        <p:pic>
          <p:nvPicPr>
            <p:cNvPr id="4" name="object 4"/>
            <p:cNvPicPr/>
            <p:nvPr/>
          </p:nvPicPr>
          <p:blipFill>
            <a:blip r:embed="rId3" cstate="print"/>
            <a:stretch>
              <a:fillRect/>
            </a:stretch>
          </p:blipFill>
          <p:spPr>
            <a:xfrm>
              <a:off x="0" y="0"/>
              <a:ext cx="11517984" cy="7881362"/>
            </a:xfrm>
            <a:prstGeom prst="rect">
              <a:avLst/>
            </a:prstGeom>
          </p:spPr>
        </p:pic>
        <p:pic>
          <p:nvPicPr>
            <p:cNvPr id="5" name="object 5"/>
            <p:cNvPicPr/>
            <p:nvPr/>
          </p:nvPicPr>
          <p:blipFill>
            <a:blip r:embed="rId4" cstate="print"/>
            <a:stretch>
              <a:fillRect/>
            </a:stretch>
          </p:blipFill>
          <p:spPr>
            <a:xfrm>
              <a:off x="4905211" y="3002306"/>
              <a:ext cx="10293674" cy="5303953"/>
            </a:xfrm>
            <a:prstGeom prst="rect">
              <a:avLst/>
            </a:prstGeom>
          </p:spPr>
        </p:pic>
        <p:sp>
          <p:nvSpPr>
            <p:cNvPr id="6" name="object 6"/>
            <p:cNvSpPr/>
            <p:nvPr/>
          </p:nvSpPr>
          <p:spPr>
            <a:xfrm>
              <a:off x="0" y="10622503"/>
              <a:ext cx="20104100" cy="686435"/>
            </a:xfrm>
            <a:custGeom>
              <a:avLst/>
              <a:gdLst/>
              <a:ahLst/>
              <a:cxnLst/>
              <a:rect l="l" t="t" r="r" b="b"/>
              <a:pathLst>
                <a:path w="20104100" h="686434">
                  <a:moveTo>
                    <a:pt x="20104099" y="0"/>
                  </a:moveTo>
                  <a:lnTo>
                    <a:pt x="0" y="0"/>
                  </a:lnTo>
                  <a:lnTo>
                    <a:pt x="0" y="686052"/>
                  </a:lnTo>
                  <a:lnTo>
                    <a:pt x="20104099" y="686052"/>
                  </a:lnTo>
                  <a:lnTo>
                    <a:pt x="20104099" y="0"/>
                  </a:lnTo>
                  <a:close/>
                </a:path>
              </a:pathLst>
            </a:custGeom>
            <a:solidFill>
              <a:srgbClr val="1C92D1"/>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a:xfrm>
            <a:off x="1368880" y="2562244"/>
            <a:ext cx="17339786" cy="7175679"/>
          </a:xfrm>
        </p:spPr>
        <p:txBody>
          <a:bodyPr>
            <a:normAutofit fontScale="92500" lnSpcReduction="10000"/>
          </a:bodyPr>
          <a:lstStyle/>
          <a:p>
            <a:r>
              <a:rPr lang="en-US" sz="4500" dirty="0">
                <a:latin typeface="Tahoma" panose="020B0604030504040204" pitchFamily="34" charset="0"/>
                <a:ea typeface="Tahoma" panose="020B0604030504040204" pitchFamily="34" charset="0"/>
                <a:cs typeface="Tahoma" panose="020B0604030504040204" pitchFamily="34" charset="0"/>
              </a:rPr>
              <a:t>Transfer of Real Estate Interests</a:t>
            </a:r>
          </a:p>
          <a:p>
            <a:pPr lvl="1"/>
            <a:r>
              <a:rPr lang="en-US" sz="4500" dirty="0">
                <a:latin typeface="Tahoma" panose="020B0604030504040204" pitchFamily="34" charset="0"/>
                <a:ea typeface="Tahoma" panose="020B0604030504040204" pitchFamily="34" charset="0"/>
                <a:cs typeface="Tahoma" panose="020B0604030504040204" pitchFamily="34" charset="0"/>
              </a:rPr>
              <a:t>Debt in Excess of Basis</a:t>
            </a:r>
          </a:p>
          <a:p>
            <a:pPr lvl="1"/>
            <a:r>
              <a:rPr lang="en-US" sz="4500" dirty="0">
                <a:latin typeface="Tahoma" panose="020B0604030504040204" pitchFamily="34" charset="0"/>
                <a:ea typeface="Tahoma" panose="020B0604030504040204" pitchFamily="34" charset="0"/>
                <a:cs typeface="Tahoma" panose="020B0604030504040204" pitchFamily="34" charset="0"/>
              </a:rPr>
              <a:t>Negative Capital Accounts</a:t>
            </a:r>
          </a:p>
          <a:p>
            <a:pPr lvl="1"/>
            <a:r>
              <a:rPr lang="en-US" sz="4500" dirty="0">
                <a:latin typeface="Tahoma" panose="020B0604030504040204" pitchFamily="34" charset="0"/>
                <a:ea typeface="Tahoma" panose="020B0604030504040204" pitchFamily="34" charset="0"/>
                <a:cs typeface="Tahoma" panose="020B0604030504040204" pitchFamily="34" charset="0"/>
              </a:rPr>
              <a:t>IRC § 752 debt reallocation</a:t>
            </a:r>
          </a:p>
          <a:p>
            <a:r>
              <a:rPr lang="en-US" sz="4500" dirty="0">
                <a:latin typeface="Tahoma" panose="020B0604030504040204" pitchFamily="34" charset="0"/>
                <a:ea typeface="Tahoma" panose="020B0604030504040204" pitchFamily="34" charset="0"/>
                <a:cs typeface="Tahoma" panose="020B0604030504040204" pitchFamily="34" charset="0"/>
              </a:rPr>
              <a:t>Use of Grantor Trust to Facilitate Transfer</a:t>
            </a:r>
          </a:p>
          <a:p>
            <a:pPr lvl="1"/>
            <a:r>
              <a:rPr lang="en-US" sz="4500" dirty="0">
                <a:latin typeface="Tahoma" panose="020B0604030504040204" pitchFamily="34" charset="0"/>
                <a:ea typeface="Tahoma" panose="020B0604030504040204" pitchFamily="34" charset="0"/>
                <a:cs typeface="Tahoma" panose="020B0604030504040204" pitchFamily="34" charset="0"/>
              </a:rPr>
              <a:t>Loss of Step Up in Basis at Death; Rev. Rul. 2023-2</a:t>
            </a:r>
          </a:p>
          <a:p>
            <a:pPr lvl="1"/>
            <a:r>
              <a:rPr lang="en-US" sz="4500" dirty="0">
                <a:latin typeface="Tahoma" panose="020B0604030504040204" pitchFamily="34" charset="0"/>
                <a:ea typeface="Tahoma" panose="020B0604030504040204" pitchFamily="34" charset="0"/>
                <a:cs typeface="Tahoma" panose="020B0604030504040204" pitchFamily="34" charset="0"/>
              </a:rPr>
              <a:t>Real Estate Professional</a:t>
            </a:r>
          </a:p>
          <a:p>
            <a:pPr lvl="1"/>
            <a:r>
              <a:rPr lang="en-US" sz="4500" dirty="0">
                <a:latin typeface="Tahoma" panose="020B0604030504040204" pitchFamily="34" charset="0"/>
                <a:ea typeface="Tahoma" panose="020B0604030504040204" pitchFamily="34" charset="0"/>
                <a:cs typeface="Tahoma" panose="020B0604030504040204" pitchFamily="34" charset="0"/>
              </a:rPr>
              <a:t>Material Participation</a:t>
            </a:r>
          </a:p>
          <a:p>
            <a:pPr lvl="1"/>
            <a:r>
              <a:rPr lang="en-US" sz="4500" dirty="0">
                <a:latin typeface="Tahoma" panose="020B0604030504040204" pitchFamily="34" charset="0"/>
                <a:ea typeface="Tahoma" panose="020B0604030504040204" pitchFamily="34" charset="0"/>
                <a:cs typeface="Tahoma" panose="020B0604030504040204" pitchFamily="34" charset="0"/>
              </a:rPr>
              <a:t>Passive Activity Losses</a:t>
            </a:r>
          </a:p>
          <a:p>
            <a:pPr lvl="1"/>
            <a:r>
              <a:rPr lang="en-US" sz="4500" dirty="0">
                <a:latin typeface="Tahoma" panose="020B0604030504040204" pitchFamily="34" charset="0"/>
                <a:ea typeface="Tahoma" panose="020B0604030504040204" pitchFamily="34" charset="0"/>
                <a:cs typeface="Tahoma" panose="020B0604030504040204" pitchFamily="34" charset="0"/>
              </a:rPr>
              <a:t>Annual exclusion: </a:t>
            </a:r>
            <a:r>
              <a:rPr lang="en-US" sz="4500" i="1" dirty="0">
                <a:latin typeface="Tahoma" panose="020B0604030504040204" pitchFamily="34" charset="0"/>
                <a:ea typeface="Tahoma" panose="020B0604030504040204" pitchFamily="34" charset="0"/>
                <a:cs typeface="Tahoma" panose="020B0604030504040204" pitchFamily="34" charset="0"/>
              </a:rPr>
              <a:t>Hackl, Fisher, Price</a:t>
            </a:r>
            <a:endParaRPr lang="en-US" sz="4500" dirty="0">
              <a:latin typeface="Tahoma" panose="020B0604030504040204" pitchFamily="34" charset="0"/>
              <a:ea typeface="Tahoma" panose="020B0604030504040204" pitchFamily="34" charset="0"/>
              <a:cs typeface="Tahoma" panose="020B0604030504040204" pitchFamily="34" charset="0"/>
            </a:endParaRPr>
          </a:p>
          <a:p>
            <a:r>
              <a:rPr lang="en-US" sz="4500" dirty="0">
                <a:latin typeface="Tahoma" panose="020B0604030504040204" pitchFamily="34" charset="0"/>
                <a:ea typeface="Tahoma" panose="020B0604030504040204" pitchFamily="34" charset="0"/>
                <a:cs typeface="Tahoma" panose="020B0604030504040204" pitchFamily="34" charset="0"/>
              </a:rPr>
              <a:t>Swap of Low Basis Assets for High Basis Assets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65B281-543E-8D06-950F-0896F4DD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29584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a:xfrm>
            <a:off x="1382157" y="2557337"/>
            <a:ext cx="17339786" cy="7175679"/>
          </a:xfrm>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Control Considerations </a:t>
            </a:r>
          </a:p>
          <a:p>
            <a:pPr lvl="1"/>
            <a:r>
              <a:rPr lang="en-US" dirty="0">
                <a:latin typeface="Tahoma" panose="020B0604030504040204" pitchFamily="34" charset="0"/>
                <a:ea typeface="Tahoma" panose="020B0604030504040204" pitchFamily="34" charset="0"/>
                <a:cs typeface="Tahoma" panose="020B0604030504040204" pitchFamily="34" charset="0"/>
              </a:rPr>
              <a:t>Management Company</a:t>
            </a:r>
          </a:p>
          <a:p>
            <a:pPr lvl="1"/>
            <a:r>
              <a:rPr lang="en-US" dirty="0">
                <a:latin typeface="Tahoma" panose="020B0604030504040204" pitchFamily="34" charset="0"/>
                <a:ea typeface="Tahoma" panose="020B0604030504040204" pitchFamily="34" charset="0"/>
                <a:cs typeface="Tahoma" panose="020B0604030504040204" pitchFamily="34" charset="0"/>
              </a:rPr>
              <a:t>Section 2036 Concerns and Business Purpose</a:t>
            </a:r>
          </a:p>
          <a:p>
            <a:r>
              <a:rPr lang="en-US" dirty="0">
                <a:latin typeface="Tahoma" panose="020B0604030504040204" pitchFamily="34" charset="0"/>
                <a:ea typeface="Tahoma" panose="020B0604030504040204" pitchFamily="34" charset="0"/>
                <a:cs typeface="Tahoma" panose="020B0604030504040204" pitchFamily="34" charset="0"/>
              </a:rPr>
              <a:t>Cashflow</a:t>
            </a:r>
          </a:p>
          <a:p>
            <a:pPr lvl="1"/>
            <a:r>
              <a:rPr lang="en-US" dirty="0">
                <a:latin typeface="Tahoma" panose="020B0604030504040204" pitchFamily="34" charset="0"/>
                <a:ea typeface="Tahoma" panose="020B0604030504040204" pitchFamily="34" charset="0"/>
                <a:cs typeface="Tahoma" panose="020B0604030504040204" pitchFamily="34" charset="0"/>
              </a:rPr>
              <a:t>SLAT</a:t>
            </a:r>
          </a:p>
          <a:p>
            <a:pPr lvl="1"/>
            <a:r>
              <a:rPr lang="en-US" dirty="0">
                <a:latin typeface="Tahoma" panose="020B0604030504040204" pitchFamily="34" charset="0"/>
                <a:ea typeface="Tahoma" panose="020B0604030504040204" pitchFamily="34" charset="0"/>
                <a:cs typeface="Tahoma" panose="020B0604030504040204" pitchFamily="34" charset="0"/>
              </a:rPr>
              <a:t>Sale to Grantor Trust</a:t>
            </a:r>
          </a:p>
          <a:p>
            <a:pPr lvl="1"/>
            <a:r>
              <a:rPr lang="en-US" dirty="0">
                <a:latin typeface="Tahoma" panose="020B0604030504040204" pitchFamily="34" charset="0"/>
                <a:ea typeface="Tahoma" panose="020B0604030504040204" pitchFamily="34" charset="0"/>
                <a:cs typeface="Tahoma" panose="020B0604030504040204" pitchFamily="34" charset="0"/>
              </a:rPr>
              <a:t>Management Fees</a:t>
            </a:r>
          </a:p>
          <a:p>
            <a:r>
              <a:rPr lang="en-US" dirty="0">
                <a:latin typeface="Tahoma" panose="020B0604030504040204" pitchFamily="34" charset="0"/>
                <a:ea typeface="Tahoma" panose="020B0604030504040204" pitchFamily="34" charset="0"/>
                <a:cs typeface="Tahoma" panose="020B0604030504040204" pitchFamily="34" charset="0"/>
              </a:rPr>
              <a:t>Taxes</a:t>
            </a:r>
          </a:p>
          <a:p>
            <a:pPr lvl="1"/>
            <a:r>
              <a:rPr lang="en-US" dirty="0">
                <a:latin typeface="Tahoma" panose="020B0604030504040204" pitchFamily="34" charset="0"/>
                <a:ea typeface="Tahoma" panose="020B0604030504040204" pitchFamily="34" charset="0"/>
                <a:cs typeface="Tahoma" panose="020B0604030504040204" pitchFamily="34" charset="0"/>
              </a:rPr>
              <a:t>Grantor Trust Phantom Income</a:t>
            </a:r>
          </a:p>
          <a:p>
            <a:pPr lvl="1"/>
            <a:r>
              <a:rPr lang="en-US" dirty="0">
                <a:latin typeface="Tahoma" panose="020B0604030504040204" pitchFamily="34" charset="0"/>
                <a:ea typeface="Tahoma" panose="020B0604030504040204" pitchFamily="34" charset="0"/>
                <a:cs typeface="Tahoma" panose="020B0604030504040204" pitchFamily="34" charset="0"/>
              </a:rPr>
              <a:t>Reimbursement - Permitted if allowed by Terms of Trust or State Law; CCA 202352018</a:t>
            </a:r>
          </a:p>
          <a:p>
            <a:pPr lvl="1"/>
            <a:r>
              <a:rPr lang="en-US" dirty="0">
                <a:latin typeface="Tahoma" panose="020B0604030504040204" pitchFamily="34" charset="0"/>
                <a:ea typeface="Tahoma" panose="020B0604030504040204" pitchFamily="34" charset="0"/>
                <a:cs typeface="Tahoma" panose="020B0604030504040204" pitchFamily="34" charset="0"/>
              </a:rPr>
              <a:t>Distributions to Spouse as Beneficiary of SLAT</a:t>
            </a:r>
          </a:p>
        </p:txBody>
      </p:sp>
      <p:pic>
        <p:nvPicPr>
          <p:cNvPr id="4" name="Picture 3">
            <a:extLst>
              <a:ext uri="{FF2B5EF4-FFF2-40B4-BE49-F238E27FC236}">
                <a16:creationId xmlns:a16="http://schemas.microsoft.com/office/drawing/2014/main" id="{6A01BCC5-43C8-2A11-67E9-898C319F9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18684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Valuation Issues</a:t>
            </a:r>
          </a:p>
          <a:p>
            <a:pPr lvl="1"/>
            <a:r>
              <a:rPr lang="en-US" dirty="0">
                <a:latin typeface="Tahoma" panose="020B0604030504040204" pitchFamily="34" charset="0"/>
                <a:ea typeface="Tahoma" panose="020B0604030504040204" pitchFamily="34" charset="0"/>
                <a:cs typeface="Tahoma" panose="020B0604030504040204" pitchFamily="34" charset="0"/>
              </a:rPr>
              <a:t>Valuation Discount Applicable to Transferred Interest</a:t>
            </a:r>
          </a:p>
          <a:p>
            <a:pPr lvl="1"/>
            <a:r>
              <a:rPr lang="en-US" dirty="0">
                <a:latin typeface="Tahoma" panose="020B0604030504040204" pitchFamily="34" charset="0"/>
                <a:ea typeface="Tahoma" panose="020B0604030504040204" pitchFamily="34" charset="0"/>
                <a:cs typeface="Tahoma" panose="020B0604030504040204" pitchFamily="34" charset="0"/>
              </a:rPr>
              <a:t>Compare to Real Estate Owned Schedule – NAV Often Reflected without Discount</a:t>
            </a:r>
          </a:p>
          <a:p>
            <a:r>
              <a:rPr lang="en-US" dirty="0">
                <a:latin typeface="Tahoma" panose="020B0604030504040204" pitchFamily="34" charset="0"/>
                <a:ea typeface="Tahoma" panose="020B0604030504040204" pitchFamily="34" charset="0"/>
                <a:cs typeface="Tahoma" panose="020B0604030504040204" pitchFamily="34" charset="0"/>
              </a:rPr>
              <a:t>Valuation Considerations</a:t>
            </a:r>
          </a:p>
          <a:p>
            <a:pPr lvl="1"/>
            <a:r>
              <a:rPr lang="en-US" dirty="0">
                <a:latin typeface="Tahoma" panose="020B0604030504040204" pitchFamily="34" charset="0"/>
                <a:ea typeface="Tahoma" panose="020B0604030504040204" pitchFamily="34" charset="0"/>
                <a:cs typeface="Tahoma" panose="020B0604030504040204" pitchFamily="34" charset="0"/>
              </a:rPr>
              <a:t>Managing the Valuation Process</a:t>
            </a:r>
          </a:p>
          <a:p>
            <a:pPr lvl="1"/>
            <a:r>
              <a:rPr lang="en-US" dirty="0">
                <a:latin typeface="Tahoma" panose="020B0604030504040204" pitchFamily="34" charset="0"/>
                <a:ea typeface="Tahoma" panose="020B0604030504040204" pitchFamily="34" charset="0"/>
                <a:cs typeface="Tahoma" panose="020B0604030504040204" pitchFamily="34" charset="0"/>
              </a:rPr>
              <a:t>Two Step – Real Estate and then Business Appraisal</a:t>
            </a:r>
          </a:p>
          <a:p>
            <a:pPr lvl="1"/>
            <a:r>
              <a:rPr lang="en-US" i="1" dirty="0">
                <a:latin typeface="Tahoma" panose="020B0604030504040204" pitchFamily="34" charset="0"/>
                <a:ea typeface="Tahoma" panose="020B0604030504040204" pitchFamily="34" charset="0"/>
                <a:cs typeface="Tahoma" panose="020B0604030504040204" pitchFamily="34" charset="0"/>
              </a:rPr>
              <a:t>Kovel</a:t>
            </a:r>
            <a:r>
              <a:rPr lang="en-US" dirty="0">
                <a:latin typeface="Tahoma" panose="020B0604030504040204" pitchFamily="34" charset="0"/>
                <a:ea typeface="Tahoma" panose="020B0604030504040204" pitchFamily="34" charset="0"/>
                <a:cs typeface="Tahoma" panose="020B0604030504040204" pitchFamily="34" charset="0"/>
              </a:rPr>
              <a:t> Letter</a:t>
            </a:r>
          </a:p>
          <a:p>
            <a:r>
              <a:rPr lang="en-US" dirty="0" err="1">
                <a:latin typeface="Tahoma" panose="020B0604030504040204" pitchFamily="34" charset="0"/>
                <a:ea typeface="Tahoma" panose="020B0604030504040204" pitchFamily="34" charset="0"/>
                <a:cs typeface="Tahoma" panose="020B0604030504040204" pitchFamily="34" charset="0"/>
              </a:rPr>
              <a:t>IDGT</a:t>
            </a:r>
            <a:r>
              <a:rPr lang="en-US" dirty="0">
                <a:latin typeface="Tahoma" panose="020B0604030504040204" pitchFamily="34" charset="0"/>
                <a:ea typeface="Tahoma" panose="020B0604030504040204" pitchFamily="34" charset="0"/>
                <a:cs typeface="Tahoma" panose="020B0604030504040204" pitchFamily="34" charset="0"/>
              </a:rPr>
              <a:t> v GRAT</a:t>
            </a:r>
          </a:p>
          <a:p>
            <a:pPr marL="753969"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0122A7A-8954-0BDF-5BA1-714E63F65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77152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Transfer Planning with Defined Value or Formula Clauses</a:t>
            </a:r>
          </a:p>
          <a:p>
            <a:pPr lvl="1"/>
            <a:r>
              <a:rPr lang="en-US" i="1" dirty="0" err="1">
                <a:latin typeface="Tahoma" panose="020B0604030504040204" pitchFamily="34" charset="0"/>
                <a:ea typeface="Tahoma" panose="020B0604030504040204" pitchFamily="34" charset="0"/>
                <a:cs typeface="Tahoma" panose="020B0604030504040204" pitchFamily="34" charset="0"/>
              </a:rPr>
              <a:t>Wandry</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(but consider </a:t>
            </a:r>
            <a:r>
              <a:rPr lang="en-US" i="1" dirty="0">
                <a:latin typeface="Tahoma" panose="020B0604030504040204" pitchFamily="34" charset="0"/>
                <a:ea typeface="Tahoma" panose="020B0604030504040204" pitchFamily="34" charset="0"/>
                <a:cs typeface="Tahoma" panose="020B0604030504040204" pitchFamily="34" charset="0"/>
              </a:rPr>
              <a:t>Sorensen</a:t>
            </a:r>
            <a:r>
              <a:rPr lang="en-US" dirty="0">
                <a:latin typeface="Tahoma" panose="020B0604030504040204" pitchFamily="34" charset="0"/>
                <a:ea typeface="Tahoma" panose="020B0604030504040204" pitchFamily="34" charset="0"/>
                <a:cs typeface="Tahoma" panose="020B0604030504040204" pitchFamily="34" charset="0"/>
              </a:rPr>
              <a:t>)</a:t>
            </a:r>
          </a:p>
          <a:p>
            <a:pPr lvl="1"/>
            <a:r>
              <a:rPr lang="en-US" b="0" i="1" dirty="0">
                <a:latin typeface="Tahoma" panose="020B0604030504040204" pitchFamily="34" charset="0"/>
                <a:ea typeface="Tahoma" panose="020B0604030504040204" pitchFamily="34" charset="0"/>
                <a:cs typeface="Tahoma" panose="020B0604030504040204" pitchFamily="34" charset="0"/>
              </a:rPr>
              <a:t>King v. United States</a:t>
            </a:r>
            <a:r>
              <a:rPr lang="en-US" b="0" dirty="0">
                <a:latin typeface="Tahoma" panose="020B0604030504040204" pitchFamily="34" charset="0"/>
                <a:ea typeface="Tahoma" panose="020B0604030504040204" pitchFamily="34" charset="0"/>
                <a:cs typeface="Tahoma" panose="020B0604030504040204" pitchFamily="34" charset="0"/>
              </a:rPr>
              <a:t>, 545 F.2d 700 (10th Cir. 1976)</a:t>
            </a:r>
          </a:p>
          <a:p>
            <a:pPr lvl="1"/>
            <a:r>
              <a:rPr lang="en-US" b="0" i="1" dirty="0">
                <a:latin typeface="Tahoma" panose="020B0604030504040204" pitchFamily="34" charset="0"/>
                <a:ea typeface="Tahoma" panose="020B0604030504040204" pitchFamily="34" charset="0"/>
                <a:cs typeface="Tahoma" panose="020B0604030504040204" pitchFamily="34" charset="0"/>
              </a:rPr>
              <a:t>McCord v. Commissioner</a:t>
            </a:r>
            <a:r>
              <a:rPr lang="en-US" b="0" dirty="0">
                <a:latin typeface="Tahoma" panose="020B0604030504040204" pitchFamily="34" charset="0"/>
                <a:ea typeface="Tahoma" panose="020B0604030504040204" pitchFamily="34" charset="0"/>
                <a:cs typeface="Tahoma" panose="020B0604030504040204" pitchFamily="34" charset="0"/>
              </a:rPr>
              <a:t>, 120 T.C. No. 13 (2003), </a:t>
            </a:r>
            <a:r>
              <a:rPr lang="en-US" b="0" dirty="0" err="1">
                <a:latin typeface="Tahoma" panose="020B0604030504040204" pitchFamily="34" charset="0"/>
                <a:ea typeface="Tahoma" panose="020B0604030504040204" pitchFamily="34" charset="0"/>
                <a:cs typeface="Tahoma" panose="020B0604030504040204" pitchFamily="34" charset="0"/>
              </a:rPr>
              <a:t>rev’d</a:t>
            </a:r>
            <a:r>
              <a:rPr lang="en-US" b="0" dirty="0">
                <a:latin typeface="Tahoma" panose="020B0604030504040204" pitchFamily="34" charset="0"/>
                <a:ea typeface="Tahoma" panose="020B0604030504040204" pitchFamily="34" charset="0"/>
                <a:cs typeface="Tahoma" panose="020B0604030504040204" pitchFamily="34" charset="0"/>
              </a:rPr>
              <a:t>, 461 F.3d 614 (5th Cir. 2006)</a:t>
            </a:r>
          </a:p>
          <a:p>
            <a:pPr lvl="1"/>
            <a:r>
              <a:rPr lang="en-US" b="0" i="1" dirty="0">
                <a:latin typeface="Tahoma" panose="020B0604030504040204" pitchFamily="34" charset="0"/>
                <a:ea typeface="Tahoma" panose="020B0604030504040204" pitchFamily="34" charset="0"/>
                <a:cs typeface="Tahoma" panose="020B0604030504040204" pitchFamily="34" charset="0"/>
              </a:rPr>
              <a:t>Petter v. Commissioner</a:t>
            </a:r>
            <a:r>
              <a:rPr lang="en-US" b="0" dirty="0">
                <a:latin typeface="Tahoma" panose="020B0604030504040204" pitchFamily="34" charset="0"/>
                <a:ea typeface="Tahoma" panose="020B0604030504040204" pitchFamily="34" charset="0"/>
                <a:cs typeface="Tahoma" panose="020B0604030504040204" pitchFamily="34" charset="0"/>
              </a:rPr>
              <a:t>, T.C. Memo. 2009-820, </a:t>
            </a:r>
            <a:r>
              <a:rPr lang="en-US" b="0" i="1" dirty="0">
                <a:latin typeface="Tahoma" panose="020B0604030504040204" pitchFamily="34" charset="0"/>
                <a:ea typeface="Tahoma" panose="020B0604030504040204" pitchFamily="34" charset="0"/>
                <a:cs typeface="Tahoma" panose="020B0604030504040204" pitchFamily="34" charset="0"/>
              </a:rPr>
              <a:t>aff’d </a:t>
            </a:r>
            <a:r>
              <a:rPr lang="en-US" b="0" dirty="0">
                <a:latin typeface="Tahoma" panose="020B0604030504040204" pitchFamily="34" charset="0"/>
                <a:ea typeface="Tahoma" panose="020B0604030504040204" pitchFamily="34" charset="0"/>
                <a:cs typeface="Tahoma" panose="020B0604030504040204" pitchFamily="34" charset="0"/>
              </a:rPr>
              <a:t>653 F.3d 1012 (9</a:t>
            </a:r>
            <a:r>
              <a:rPr lang="en-US" b="0" baseline="30000" dirty="0">
                <a:latin typeface="Tahoma" panose="020B0604030504040204" pitchFamily="34" charset="0"/>
                <a:ea typeface="Tahoma" panose="020B0604030504040204" pitchFamily="34" charset="0"/>
                <a:cs typeface="Tahoma" panose="020B0604030504040204" pitchFamily="34" charset="0"/>
              </a:rPr>
              <a:t>th</a:t>
            </a:r>
            <a:r>
              <a:rPr lang="en-US" b="0" dirty="0">
                <a:latin typeface="Tahoma" panose="020B0604030504040204" pitchFamily="34" charset="0"/>
                <a:ea typeface="Tahoma" panose="020B0604030504040204" pitchFamily="34" charset="0"/>
                <a:cs typeface="Tahoma" panose="020B0604030504040204" pitchFamily="34" charset="0"/>
              </a:rPr>
              <a:t> Cir. 2011)</a:t>
            </a:r>
          </a:p>
          <a:p>
            <a:r>
              <a:rPr lang="en-US" b="0" dirty="0">
                <a:latin typeface="Tahoma" panose="020B0604030504040204" pitchFamily="34" charset="0"/>
                <a:ea typeface="Tahoma" panose="020B0604030504040204" pitchFamily="34" charset="0"/>
                <a:cs typeface="Tahoma" panose="020B0604030504040204" pitchFamily="34" charset="0"/>
              </a:rPr>
              <a:t>Achieving Finality on Gift Tax Return</a:t>
            </a:r>
          </a:p>
          <a:p>
            <a:pPr lvl="1"/>
            <a:r>
              <a:rPr lang="en-US" dirty="0">
                <a:latin typeface="Tahoma" panose="020B0604030504040204" pitchFamily="34" charset="0"/>
                <a:ea typeface="Tahoma" panose="020B0604030504040204" pitchFamily="34" charset="0"/>
                <a:cs typeface="Tahoma" panose="020B0604030504040204" pitchFamily="34" charset="0"/>
              </a:rPr>
              <a:t>Adequate Disclosure; </a:t>
            </a:r>
            <a:r>
              <a:rPr lang="en-US" i="1" dirty="0" err="1">
                <a:latin typeface="Tahoma" panose="020B0604030504040204" pitchFamily="34" charset="0"/>
                <a:ea typeface="Tahoma" panose="020B0604030504040204" pitchFamily="34" charset="0"/>
                <a:cs typeface="Tahoma" panose="020B0604030504040204" pitchFamily="34" charset="0"/>
              </a:rPr>
              <a:t>Schlapfer</a:t>
            </a:r>
            <a:endParaRPr lang="en-US" b="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5AF2F2E5-4092-BB47-4BB2-9BB5BB834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59289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dirty="0">
                <a:solidFill>
                  <a:srgbClr val="1C92D2"/>
                </a:solidFill>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p:txBody>
          <a:bodyPr>
            <a:normAutofit/>
          </a:bodyPr>
          <a:lstStyle/>
          <a:p>
            <a:r>
              <a:rPr lang="en-US" dirty="0"/>
              <a:t>Sale v. Gift</a:t>
            </a:r>
          </a:p>
          <a:p>
            <a:pPr lvl="1"/>
            <a:r>
              <a:rPr lang="en-US" dirty="0"/>
              <a:t>Retained Cashflow with Sale</a:t>
            </a:r>
          </a:p>
          <a:p>
            <a:pPr lvl="1"/>
            <a:r>
              <a:rPr lang="en-US" dirty="0"/>
              <a:t>Optionality of Sale in Exchange for a Note with Possible Note Forgiveness Later</a:t>
            </a:r>
          </a:p>
          <a:p>
            <a:pPr lvl="1"/>
            <a:r>
              <a:rPr lang="en-US" dirty="0"/>
              <a:t>Model Cashflow Needs</a:t>
            </a:r>
          </a:p>
          <a:p>
            <a:pPr lvl="2"/>
            <a:r>
              <a:rPr lang="en-US" dirty="0"/>
              <a:t>Interest Rates are Still Higher</a:t>
            </a:r>
          </a:p>
        </p:txBody>
      </p:sp>
      <p:pic>
        <p:nvPicPr>
          <p:cNvPr id="4" name="Picture 3">
            <a:extLst>
              <a:ext uri="{FF2B5EF4-FFF2-40B4-BE49-F238E27FC236}">
                <a16:creationId xmlns:a16="http://schemas.microsoft.com/office/drawing/2014/main" id="{B6D50330-4B67-1963-A4D1-9FED5F592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13288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DD2-A6E5-E82D-33F2-645398FC66C6}"/>
              </a:ext>
            </a:extLst>
          </p:cNvPr>
          <p:cNvSpPr>
            <a:spLocks noGrp="1"/>
          </p:cNvSpPr>
          <p:nvPr>
            <p:ph type="title"/>
          </p:nvPr>
        </p:nvSpPr>
        <p:spPr/>
        <p:txBody>
          <a:bodyPr/>
          <a:lstStyle/>
          <a:p>
            <a:pPr algn="ctr"/>
            <a:r>
              <a:rPr lang="en-US" dirty="0">
                <a:solidFill>
                  <a:srgbClr val="1C92D2"/>
                </a:solidFill>
              </a:rPr>
              <a:t>“Steady” Eddie Issues</a:t>
            </a:r>
          </a:p>
        </p:txBody>
      </p:sp>
      <p:sp>
        <p:nvSpPr>
          <p:cNvPr id="3" name="Content Placeholder 2">
            <a:extLst>
              <a:ext uri="{FF2B5EF4-FFF2-40B4-BE49-F238E27FC236}">
                <a16:creationId xmlns:a16="http://schemas.microsoft.com/office/drawing/2014/main" id="{271C5568-4F64-4C59-DA58-A287A7FBBE46}"/>
              </a:ext>
            </a:extLst>
          </p:cNvPr>
          <p:cNvSpPr>
            <a:spLocks noGrp="1"/>
          </p:cNvSpPr>
          <p:nvPr>
            <p:ph idx="1"/>
          </p:nvPr>
        </p:nvSpPr>
        <p:spPr/>
        <p:txBody>
          <a:bodyPr>
            <a:normAutofit/>
          </a:bodyPr>
          <a:lstStyle/>
          <a:p>
            <a:r>
              <a:rPr lang="en-US" dirty="0"/>
              <a:t>Practical Considerations</a:t>
            </a:r>
          </a:p>
          <a:p>
            <a:pPr lvl="1"/>
            <a:r>
              <a:rPr lang="en-US" dirty="0"/>
              <a:t>Lender Consent</a:t>
            </a:r>
          </a:p>
          <a:p>
            <a:pPr lvl="1"/>
            <a:r>
              <a:rPr lang="en-US" dirty="0"/>
              <a:t>Third Party Consent</a:t>
            </a:r>
          </a:p>
          <a:p>
            <a:pPr lvl="1"/>
            <a:r>
              <a:rPr lang="en-US" b="0" dirty="0"/>
              <a:t>Bad Boy Clauses and Limited Guaranties</a:t>
            </a:r>
          </a:p>
          <a:p>
            <a:r>
              <a:rPr lang="en-US" dirty="0"/>
              <a:t>Securities Law Considerations</a:t>
            </a:r>
          </a:p>
          <a:p>
            <a:pPr lvl="1"/>
            <a:r>
              <a:rPr lang="en-US" dirty="0"/>
              <a:t>Accredited Investor and Qualified Purchaser</a:t>
            </a:r>
            <a:endParaRPr lang="en-US" b="0" dirty="0"/>
          </a:p>
          <a:p>
            <a:r>
              <a:rPr lang="en-US" dirty="0"/>
              <a:t>Balance Sheet</a:t>
            </a:r>
          </a:p>
          <a:p>
            <a:pPr lvl="1"/>
            <a:r>
              <a:rPr lang="en-US" dirty="0"/>
              <a:t>Exclusion of Transferred Assets from Eddie’s Balance Sheet</a:t>
            </a:r>
          </a:p>
          <a:p>
            <a:pPr lvl="1"/>
            <a:r>
              <a:rPr lang="en-US" dirty="0"/>
              <a:t>Reduced Borrowing Capacity</a:t>
            </a:r>
          </a:p>
          <a:p>
            <a:pPr lvl="2"/>
            <a:endParaRPr lang="en-US" dirty="0"/>
          </a:p>
        </p:txBody>
      </p:sp>
      <p:pic>
        <p:nvPicPr>
          <p:cNvPr id="4" name="Picture 3">
            <a:extLst>
              <a:ext uri="{FF2B5EF4-FFF2-40B4-BE49-F238E27FC236}">
                <a16:creationId xmlns:a16="http://schemas.microsoft.com/office/drawing/2014/main" id="{5E95A80A-51EC-571D-B7B7-FFBE9A6EF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85002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918E4-5CBE-8E51-6F48-652DC7675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7323B-B09E-5421-C62F-FFBF5F3F022A}"/>
              </a:ext>
            </a:extLst>
          </p:cNvPr>
          <p:cNvSpPr>
            <a:spLocks noGrp="1"/>
          </p:cNvSpPr>
          <p:nvPr>
            <p:ph type="title"/>
          </p:nvPr>
        </p:nvSpPr>
        <p:spPr/>
        <p:txBody>
          <a:bodyPr/>
          <a:lstStyle/>
          <a:p>
            <a:pPr algn="ctr"/>
            <a:r>
              <a:rPr lang="en-US" dirty="0">
                <a:solidFill>
                  <a:srgbClr val="1C92D2"/>
                </a:solidFill>
              </a:rPr>
              <a:t>“Steady” Eddie Issues</a:t>
            </a:r>
          </a:p>
        </p:txBody>
      </p:sp>
      <p:sp>
        <p:nvSpPr>
          <p:cNvPr id="3" name="Content Placeholder 2">
            <a:extLst>
              <a:ext uri="{FF2B5EF4-FFF2-40B4-BE49-F238E27FC236}">
                <a16:creationId xmlns:a16="http://schemas.microsoft.com/office/drawing/2014/main" id="{ABC9CE80-B5AB-5BF9-45B1-F8E6A54D181D}"/>
              </a:ext>
            </a:extLst>
          </p:cNvPr>
          <p:cNvSpPr>
            <a:spLocks noGrp="1"/>
          </p:cNvSpPr>
          <p:nvPr>
            <p:ph idx="1"/>
          </p:nvPr>
        </p:nvSpPr>
        <p:spPr/>
        <p:txBody>
          <a:bodyPr>
            <a:normAutofit/>
          </a:bodyPr>
          <a:lstStyle/>
          <a:p>
            <a:r>
              <a:rPr lang="en-US" dirty="0"/>
              <a:t>Asset protection</a:t>
            </a:r>
          </a:p>
          <a:p>
            <a:pPr lvl="1"/>
            <a:r>
              <a:rPr lang="en-US" dirty="0"/>
              <a:t>Transferred assets no longer subject to creditors’ claims </a:t>
            </a:r>
          </a:p>
          <a:p>
            <a:pPr lvl="1"/>
            <a:r>
              <a:rPr lang="en-US" dirty="0"/>
              <a:t>Fraudulent transfer – significant debt</a:t>
            </a:r>
          </a:p>
          <a:p>
            <a:pPr lvl="1"/>
            <a:r>
              <a:rPr lang="en-US" dirty="0"/>
              <a:t>See balance sheet concern above</a:t>
            </a:r>
          </a:p>
          <a:p>
            <a:r>
              <a:rPr lang="en-US" dirty="0"/>
              <a:t>Concern with post-mortem liquidity</a:t>
            </a:r>
          </a:p>
          <a:p>
            <a:pPr lvl="1"/>
            <a:r>
              <a:rPr lang="en-US" dirty="0"/>
              <a:t>Payment of estate tax</a:t>
            </a:r>
          </a:p>
          <a:p>
            <a:pPr lvl="1"/>
            <a:r>
              <a:rPr lang="en-US" dirty="0"/>
              <a:t>Principal calls, refinancing, etc.</a:t>
            </a:r>
          </a:p>
          <a:p>
            <a:pPr lvl="1"/>
            <a:r>
              <a:rPr lang="en-US" dirty="0"/>
              <a:t>Consider IRC § 6166, </a:t>
            </a:r>
            <a:r>
              <a:rPr lang="en-US" i="1" dirty="0" err="1"/>
              <a:t>Graegin</a:t>
            </a:r>
            <a:r>
              <a:rPr lang="en-US" dirty="0"/>
              <a:t> loans, life insurance.</a:t>
            </a:r>
          </a:p>
        </p:txBody>
      </p:sp>
      <p:pic>
        <p:nvPicPr>
          <p:cNvPr id="4" name="Picture 3">
            <a:extLst>
              <a:ext uri="{FF2B5EF4-FFF2-40B4-BE49-F238E27FC236}">
                <a16:creationId xmlns:a16="http://schemas.microsoft.com/office/drawing/2014/main" id="{9775A496-C416-114A-F8C5-2327D3DF2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88083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D39D2B00-8C41-2797-16B7-2C42AAC3ADE2}"/>
              </a:ext>
            </a:extLst>
          </p:cNvPr>
          <p:cNvGrpSpPr/>
          <p:nvPr/>
        </p:nvGrpSpPr>
        <p:grpSpPr>
          <a:xfrm>
            <a:off x="0" y="7217"/>
            <a:ext cx="20104099" cy="11308555"/>
            <a:chOff x="0" y="0"/>
            <a:chExt cx="20104099" cy="11308555"/>
          </a:xfrm>
        </p:grpSpPr>
        <p:pic>
          <p:nvPicPr>
            <p:cNvPr id="7" name="object 3">
              <a:extLst>
                <a:ext uri="{FF2B5EF4-FFF2-40B4-BE49-F238E27FC236}">
                  <a16:creationId xmlns:a16="http://schemas.microsoft.com/office/drawing/2014/main" id="{A8DC8278-6069-0C87-C939-4035BF4D0466}"/>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B4886445-A19E-E485-7738-6DAB6CBB63C0}"/>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E0456670-913E-0552-63C3-E545576085FB}"/>
                </a:ext>
              </a:extLst>
            </p:cNvPr>
            <p:cNvSpPr/>
            <p:nvPr/>
          </p:nvSpPr>
          <p:spPr>
            <a:xfrm>
              <a:off x="2331520" y="2699479"/>
              <a:ext cx="15441294" cy="7138979"/>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D0E6BC6B-0B9C-D2BE-109A-36BAA6A54C30}"/>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26193163-09FA-3283-865D-B4A3DF89FE90}"/>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342258CE-45D1-4C9E-BA1C-BC6F93E958DB}"/>
              </a:ext>
            </a:extLst>
          </p:cNvPr>
          <p:cNvSpPr>
            <a:spLocks noGrp="1"/>
          </p:cNvSpPr>
          <p:nvPr>
            <p:ph type="title"/>
          </p:nvPr>
        </p:nvSpPr>
        <p:spPr/>
        <p:txBody>
          <a:bodyPr/>
          <a:lstStyle/>
          <a:p>
            <a:pPr algn="ctr"/>
            <a:r>
              <a:rPr lang="en-US" dirty="0">
                <a:solidFill>
                  <a:srgbClr val="1C92D2"/>
                </a:solidFill>
              </a:rPr>
              <a:t>Hypothetical 3 – Paula Promoter</a:t>
            </a:r>
          </a:p>
        </p:txBody>
      </p:sp>
      <p:sp>
        <p:nvSpPr>
          <p:cNvPr id="3" name="Content Placeholder 2">
            <a:extLst>
              <a:ext uri="{FF2B5EF4-FFF2-40B4-BE49-F238E27FC236}">
                <a16:creationId xmlns:a16="http://schemas.microsoft.com/office/drawing/2014/main" id="{E78520C3-EC6D-4304-B0E1-9AA4A67C6601}"/>
              </a:ext>
            </a:extLst>
          </p:cNvPr>
          <p:cNvSpPr>
            <a:spLocks noGrp="1"/>
          </p:cNvSpPr>
          <p:nvPr>
            <p:ph idx="1"/>
          </p:nvPr>
        </p:nvSpPr>
        <p:spPr>
          <a:xfrm>
            <a:off x="2419768" y="3998867"/>
            <a:ext cx="15264564" cy="4327513"/>
          </a:xfrm>
        </p:spPr>
        <p:txBody>
          <a:bodyPr>
            <a:noAutofit/>
          </a:bodyPr>
          <a:lstStyle/>
          <a:p>
            <a:pPr>
              <a:spcBef>
                <a:spcPts val="0"/>
              </a:spcBef>
              <a:spcAft>
                <a:spcPts val="742"/>
              </a:spcAft>
            </a:pPr>
            <a:r>
              <a:rPr lang="en-US" sz="3300" b="0" dirty="0">
                <a:solidFill>
                  <a:schemeClr val="bg1"/>
                </a:solidFill>
              </a:rPr>
              <a:t>Paula Promoter is entering into a new project and will contribute to “New Project LLC” land worth $5 million and cash of $5 million for a 10% Class A membership interest.  </a:t>
            </a:r>
          </a:p>
          <a:p>
            <a:pPr lvl="1">
              <a:spcBef>
                <a:spcPts val="0"/>
              </a:spcBef>
              <a:spcAft>
                <a:spcPts val="742"/>
              </a:spcAft>
            </a:pPr>
            <a:r>
              <a:rPr lang="en-US" sz="3300" b="0" dirty="0">
                <a:solidFill>
                  <a:schemeClr val="bg1"/>
                </a:solidFill>
              </a:rPr>
              <a:t>Her equity investor partner will contribute $90 million in cash for an 90% Class A membership interest.  </a:t>
            </a:r>
          </a:p>
          <a:p>
            <a:pPr lvl="1">
              <a:spcBef>
                <a:spcPts val="0"/>
              </a:spcBef>
              <a:spcAft>
                <a:spcPts val="742"/>
              </a:spcAft>
            </a:pPr>
            <a:r>
              <a:rPr lang="en-US" sz="3300" b="0" dirty="0">
                <a:solidFill>
                  <a:schemeClr val="bg1"/>
                </a:solidFill>
              </a:rPr>
              <a:t>Paula will also receive a Class B “Promote” interest with no invested capital.  </a:t>
            </a:r>
          </a:p>
          <a:p>
            <a:pPr>
              <a:spcBef>
                <a:spcPts val="0"/>
              </a:spcBef>
              <a:spcAft>
                <a:spcPts val="742"/>
              </a:spcAft>
            </a:pPr>
            <a:r>
              <a:rPr lang="en-US" sz="3300" b="0" dirty="0">
                <a:solidFill>
                  <a:schemeClr val="bg1"/>
                </a:solidFill>
              </a:rPr>
              <a:t>Both the Class A and B interests will be non-managing members, and a Management LLC wholly</a:t>
            </a:r>
            <a:r>
              <a:rPr lang="en-US" sz="3300" dirty="0">
                <a:solidFill>
                  <a:schemeClr val="bg1"/>
                </a:solidFill>
              </a:rPr>
              <a:t>-owned</a:t>
            </a:r>
            <a:r>
              <a:rPr lang="en-US" sz="3300" b="0" dirty="0">
                <a:solidFill>
                  <a:schemeClr val="bg1"/>
                </a:solidFill>
              </a:rPr>
              <a:t> by Paula will be the manager of the LLC.  </a:t>
            </a:r>
          </a:p>
        </p:txBody>
      </p:sp>
    </p:spTree>
    <p:extLst>
      <p:ext uri="{BB962C8B-B14F-4D97-AF65-F5344CB8AC3E}">
        <p14:creationId xmlns:p14="http://schemas.microsoft.com/office/powerpoint/2010/main" val="284850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D3BE6E0-77DD-89CB-0CF0-E2DE7F46BBB8}"/>
              </a:ext>
            </a:extLst>
          </p:cNvPr>
          <p:cNvGrpSpPr/>
          <p:nvPr/>
        </p:nvGrpSpPr>
        <p:grpSpPr>
          <a:xfrm>
            <a:off x="5275" y="795"/>
            <a:ext cx="20104099" cy="11308555"/>
            <a:chOff x="0" y="0"/>
            <a:chExt cx="20104099" cy="11308555"/>
          </a:xfrm>
        </p:grpSpPr>
        <p:pic>
          <p:nvPicPr>
            <p:cNvPr id="7" name="object 3">
              <a:extLst>
                <a:ext uri="{FF2B5EF4-FFF2-40B4-BE49-F238E27FC236}">
                  <a16:creationId xmlns:a16="http://schemas.microsoft.com/office/drawing/2014/main" id="{3279D5AC-B6AC-FD61-F201-FA0C0D896B44}"/>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9D929CFE-EB7C-76C7-E372-CFF000D90C69}"/>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972DC4CC-2EBF-00A2-3700-E1C0C844C72D}"/>
                </a:ext>
              </a:extLst>
            </p:cNvPr>
            <p:cNvSpPr/>
            <p:nvPr/>
          </p:nvSpPr>
          <p:spPr>
            <a:xfrm>
              <a:off x="2331520" y="2617198"/>
              <a:ext cx="15441294" cy="5590685"/>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E92A7FCD-DAFA-2347-B1B7-82A83C32A288}"/>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55F88AE0-0AF1-C23C-E7D1-5FFEC00BB494}"/>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342258CE-45D1-4C9E-BA1C-BC6F93E958DB}"/>
              </a:ext>
            </a:extLst>
          </p:cNvPr>
          <p:cNvSpPr>
            <a:spLocks noGrp="1"/>
          </p:cNvSpPr>
          <p:nvPr>
            <p:ph type="title"/>
          </p:nvPr>
        </p:nvSpPr>
        <p:spPr/>
        <p:txBody>
          <a:bodyPr/>
          <a:lstStyle/>
          <a:p>
            <a:pPr algn="ctr"/>
            <a:r>
              <a:rPr lang="en-US" dirty="0">
                <a:solidFill>
                  <a:srgbClr val="1C92D2"/>
                </a:solidFill>
              </a:rPr>
              <a:t>Hypothetical 3 – Paula Promoter</a:t>
            </a:r>
          </a:p>
        </p:txBody>
      </p:sp>
      <p:sp>
        <p:nvSpPr>
          <p:cNvPr id="3" name="Content Placeholder 2">
            <a:extLst>
              <a:ext uri="{FF2B5EF4-FFF2-40B4-BE49-F238E27FC236}">
                <a16:creationId xmlns:a16="http://schemas.microsoft.com/office/drawing/2014/main" id="{E78520C3-EC6D-4304-B0E1-9AA4A67C6601}"/>
              </a:ext>
            </a:extLst>
          </p:cNvPr>
          <p:cNvSpPr>
            <a:spLocks noGrp="1"/>
          </p:cNvSpPr>
          <p:nvPr>
            <p:ph idx="1"/>
          </p:nvPr>
        </p:nvSpPr>
        <p:spPr>
          <a:xfrm>
            <a:off x="2736850" y="3589141"/>
            <a:ext cx="14350165" cy="3648387"/>
          </a:xfrm>
        </p:spPr>
        <p:txBody>
          <a:bodyPr>
            <a:noAutofit/>
          </a:bodyPr>
          <a:lstStyle/>
          <a:p>
            <a:pPr>
              <a:spcBef>
                <a:spcPts val="0"/>
              </a:spcBef>
              <a:spcAft>
                <a:spcPts val="742"/>
              </a:spcAft>
            </a:pPr>
            <a:r>
              <a:rPr lang="en-US" sz="3300" dirty="0">
                <a:solidFill>
                  <a:schemeClr val="bg1"/>
                </a:solidFill>
              </a:rPr>
              <a:t>Net cash flow and profits are allocated as follows:</a:t>
            </a:r>
          </a:p>
          <a:p>
            <a:pPr lvl="1">
              <a:spcBef>
                <a:spcPts val="0"/>
              </a:spcBef>
              <a:spcAft>
                <a:spcPts val="742"/>
              </a:spcAft>
            </a:pPr>
            <a:r>
              <a:rPr lang="en-US" sz="3300" b="0" dirty="0">
                <a:solidFill>
                  <a:schemeClr val="bg1"/>
                </a:solidFill>
              </a:rPr>
              <a:t>Class A members up to the first $110 million received (a 10% IRR).  </a:t>
            </a:r>
          </a:p>
          <a:p>
            <a:pPr lvl="1">
              <a:spcBef>
                <a:spcPts val="0"/>
              </a:spcBef>
              <a:spcAft>
                <a:spcPts val="742"/>
              </a:spcAft>
            </a:pPr>
            <a:r>
              <a:rPr lang="en-US" sz="3300" b="0" dirty="0">
                <a:solidFill>
                  <a:schemeClr val="bg1"/>
                </a:solidFill>
              </a:rPr>
              <a:t>Next, net cash flow and profits will be allocated 25% to the Class B interest and 75% to the Class A interest until the Class A interest has received $120 million (a 20% IRR).  </a:t>
            </a:r>
          </a:p>
          <a:p>
            <a:pPr lvl="1">
              <a:spcBef>
                <a:spcPts val="0"/>
              </a:spcBef>
              <a:spcAft>
                <a:spcPts val="742"/>
              </a:spcAft>
            </a:pPr>
            <a:r>
              <a:rPr lang="en-US" sz="3300" b="0" dirty="0">
                <a:solidFill>
                  <a:schemeClr val="bg1"/>
                </a:solidFill>
              </a:rPr>
              <a:t>After that point, net cash flow and profits will be allocated 40% to the Class B member and 60% to the Class A members.  </a:t>
            </a:r>
          </a:p>
        </p:txBody>
      </p:sp>
    </p:spTree>
    <p:extLst>
      <p:ext uri="{BB962C8B-B14F-4D97-AF65-F5344CB8AC3E}">
        <p14:creationId xmlns:p14="http://schemas.microsoft.com/office/powerpoint/2010/main" val="209240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2">
            <a:extLst>
              <a:ext uri="{FF2B5EF4-FFF2-40B4-BE49-F238E27FC236}">
                <a16:creationId xmlns:a16="http://schemas.microsoft.com/office/drawing/2014/main" id="{94CDBB5A-12A9-9F7B-AEFC-0D2D549BBC41}"/>
              </a:ext>
            </a:extLst>
          </p:cNvPr>
          <p:cNvGrpSpPr/>
          <p:nvPr/>
        </p:nvGrpSpPr>
        <p:grpSpPr>
          <a:xfrm>
            <a:off x="0" y="7217"/>
            <a:ext cx="20104099" cy="11308555"/>
            <a:chOff x="0" y="0"/>
            <a:chExt cx="20104099" cy="11308555"/>
          </a:xfrm>
        </p:grpSpPr>
        <p:pic>
          <p:nvPicPr>
            <p:cNvPr id="13" name="object 3">
              <a:extLst>
                <a:ext uri="{FF2B5EF4-FFF2-40B4-BE49-F238E27FC236}">
                  <a16:creationId xmlns:a16="http://schemas.microsoft.com/office/drawing/2014/main" id="{4EB0F22E-E103-2A30-DCD6-CC36F4104007}"/>
                </a:ext>
              </a:extLst>
            </p:cNvPr>
            <p:cNvPicPr/>
            <p:nvPr/>
          </p:nvPicPr>
          <p:blipFill>
            <a:blip r:embed="rId2" cstate="print"/>
            <a:stretch>
              <a:fillRect/>
            </a:stretch>
          </p:blipFill>
          <p:spPr>
            <a:xfrm>
              <a:off x="0" y="0"/>
              <a:ext cx="10958786" cy="5967637"/>
            </a:xfrm>
            <a:prstGeom prst="rect">
              <a:avLst/>
            </a:prstGeom>
          </p:spPr>
        </p:pic>
        <p:pic>
          <p:nvPicPr>
            <p:cNvPr id="14" name="object 4">
              <a:extLst>
                <a:ext uri="{FF2B5EF4-FFF2-40B4-BE49-F238E27FC236}">
                  <a16:creationId xmlns:a16="http://schemas.microsoft.com/office/drawing/2014/main" id="{A9193EC7-6314-A352-B9B4-D70C18AE7749}"/>
                </a:ext>
              </a:extLst>
            </p:cNvPr>
            <p:cNvPicPr/>
            <p:nvPr/>
          </p:nvPicPr>
          <p:blipFill>
            <a:blip r:embed="rId3" cstate="print"/>
            <a:stretch>
              <a:fillRect/>
            </a:stretch>
          </p:blipFill>
          <p:spPr>
            <a:xfrm>
              <a:off x="10639299" y="1925857"/>
              <a:ext cx="9464800" cy="9382698"/>
            </a:xfrm>
            <a:prstGeom prst="rect">
              <a:avLst/>
            </a:prstGeom>
          </p:spPr>
        </p:pic>
        <p:sp>
          <p:nvSpPr>
            <p:cNvPr id="15" name="object 5">
              <a:extLst>
                <a:ext uri="{FF2B5EF4-FFF2-40B4-BE49-F238E27FC236}">
                  <a16:creationId xmlns:a16="http://schemas.microsoft.com/office/drawing/2014/main" id="{DA9356A8-4809-9FE1-EC0E-433DA681FAD0}"/>
                </a:ext>
              </a:extLst>
            </p:cNvPr>
            <p:cNvSpPr/>
            <p:nvPr/>
          </p:nvSpPr>
          <p:spPr>
            <a:xfrm>
              <a:off x="2361031" y="3237204"/>
              <a:ext cx="15441294" cy="5382054"/>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6" name="object 6">
              <a:extLst>
                <a:ext uri="{FF2B5EF4-FFF2-40B4-BE49-F238E27FC236}">
                  <a16:creationId xmlns:a16="http://schemas.microsoft.com/office/drawing/2014/main" id="{890883F3-8B3B-5C70-E83D-C4DD833E5087}"/>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7" name="object 7">
              <a:extLst>
                <a:ext uri="{FF2B5EF4-FFF2-40B4-BE49-F238E27FC236}">
                  <a16:creationId xmlns:a16="http://schemas.microsoft.com/office/drawing/2014/main" id="{126E1AFA-CEA8-406C-21A3-AD7634E9D139}"/>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BF5B624F-AD7D-447D-B73E-472AF106BE07}"/>
              </a:ext>
            </a:extLst>
          </p:cNvPr>
          <p:cNvSpPr>
            <a:spLocks noGrp="1"/>
          </p:cNvSpPr>
          <p:nvPr>
            <p:ph type="title"/>
          </p:nvPr>
        </p:nvSpPr>
        <p:spPr/>
        <p:txBody>
          <a:bodyPr/>
          <a:lstStyle/>
          <a:p>
            <a:pPr algn="ctr"/>
            <a:r>
              <a:rPr lang="en-US" dirty="0">
                <a:solidFill>
                  <a:srgbClr val="1C92D2"/>
                </a:solidFill>
              </a:rPr>
              <a:t>Hypothetical 3 – Paula Promoter</a:t>
            </a:r>
          </a:p>
        </p:txBody>
      </p:sp>
      <p:sp>
        <p:nvSpPr>
          <p:cNvPr id="3" name="Content Placeholder 2">
            <a:extLst>
              <a:ext uri="{FF2B5EF4-FFF2-40B4-BE49-F238E27FC236}">
                <a16:creationId xmlns:a16="http://schemas.microsoft.com/office/drawing/2014/main" id="{32A52BEE-22E7-4A3A-9F8A-956A3FA602DA}"/>
              </a:ext>
            </a:extLst>
          </p:cNvPr>
          <p:cNvSpPr>
            <a:spLocks noGrp="1"/>
          </p:cNvSpPr>
          <p:nvPr>
            <p:ph idx="1"/>
          </p:nvPr>
        </p:nvSpPr>
        <p:spPr>
          <a:xfrm>
            <a:off x="3755542" y="4301845"/>
            <a:ext cx="12652272" cy="3266400"/>
          </a:xfrm>
        </p:spPr>
        <p:txBody>
          <a:bodyPr/>
          <a:lstStyle/>
          <a:p>
            <a:r>
              <a:rPr lang="en-US" sz="3300" dirty="0">
                <a:solidFill>
                  <a:schemeClr val="bg1"/>
                </a:solidFill>
              </a:rPr>
              <a:t>Paula wants to make a gift of a portion of her Class B membership interest to a dynasty trust for her descendants</a:t>
            </a:r>
          </a:p>
          <a:p>
            <a:pPr lvl="1"/>
            <a:r>
              <a:rPr lang="en-US" sz="3300" dirty="0">
                <a:solidFill>
                  <a:schemeClr val="bg1"/>
                </a:solidFill>
              </a:rPr>
              <a:t>T</a:t>
            </a:r>
            <a:r>
              <a:rPr lang="en-US" sz="3300" b="0" dirty="0">
                <a:solidFill>
                  <a:schemeClr val="bg1"/>
                </a:solidFill>
              </a:rPr>
              <a:t>he Class B interest (the promote interest) presumably has no value and the greatest potential for upside.  </a:t>
            </a:r>
          </a:p>
          <a:p>
            <a:r>
              <a:rPr lang="en-US" sz="3300" dirty="0">
                <a:solidFill>
                  <a:schemeClr val="bg1"/>
                </a:solidFill>
              </a:rPr>
              <a:t>Note that gifts to related parties trigger gain on applicable partnership interests under § 1061(d)</a:t>
            </a:r>
            <a:endParaRPr lang="en-US" sz="3300" b="0" dirty="0">
              <a:solidFill>
                <a:schemeClr val="bg1"/>
              </a:solidFill>
            </a:endParaRPr>
          </a:p>
          <a:p>
            <a:pPr marL="753969" lvl="1" indent="0">
              <a:buNone/>
            </a:pPr>
            <a:endParaRPr lang="en-US" sz="4617" dirty="0"/>
          </a:p>
        </p:txBody>
      </p:sp>
    </p:spTree>
    <p:extLst>
      <p:ext uri="{BB962C8B-B14F-4D97-AF65-F5344CB8AC3E}">
        <p14:creationId xmlns:p14="http://schemas.microsoft.com/office/powerpoint/2010/main" val="2353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2484" y="0"/>
            <a:ext cx="15079133"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12482" y="-37422"/>
            <a:ext cx="15079130" cy="72132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45064" y="-3970708"/>
            <a:ext cx="7213969" cy="15079133"/>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27114" y="-3688661"/>
            <a:ext cx="7213261" cy="14515742"/>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2479" y="-37418"/>
            <a:ext cx="10565392" cy="7213258"/>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9865825" y="-1701931"/>
            <a:ext cx="6171841" cy="7320456"/>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3969" rtl="0"/>
            <a:endParaRPr lang="en-US" sz="2968" kern="1200" dirty="0">
              <a:solidFill>
                <a:prstClr val="white"/>
              </a:solidFill>
              <a:latin typeface="Tahoma" panose="020B0604030504040204" pitchFamily="34" charset="0"/>
            </a:endParaRPr>
          </a:p>
        </p:txBody>
      </p:sp>
      <p:sp>
        <p:nvSpPr>
          <p:cNvPr id="2" name="Title 1">
            <a:extLst>
              <a:ext uri="{FF2B5EF4-FFF2-40B4-BE49-F238E27FC236}">
                <a16:creationId xmlns:a16="http://schemas.microsoft.com/office/drawing/2014/main" id="{173AE73B-4387-69A0-CFC0-B541EAC9F146}"/>
              </a:ext>
            </a:extLst>
          </p:cNvPr>
          <p:cNvSpPr>
            <a:spLocks noGrp="1"/>
          </p:cNvSpPr>
          <p:nvPr>
            <p:ph type="ctrTitle"/>
          </p:nvPr>
        </p:nvSpPr>
        <p:spPr>
          <a:xfrm>
            <a:off x="4138665" y="1212244"/>
            <a:ext cx="12434550" cy="2991635"/>
          </a:xfrm>
        </p:spPr>
        <p:txBody>
          <a:bodyPr anchor="b">
            <a:normAutofit/>
          </a:bodyPr>
          <a:lstStyle/>
          <a:p>
            <a:pPr algn="l"/>
            <a:r>
              <a:rPr lang="en-US" sz="6926" b="1" dirty="0">
                <a:solidFill>
                  <a:srgbClr val="FFFFFF"/>
                </a:solidFill>
                <a:latin typeface="Tahoma" panose="020B0604030504040204" pitchFamily="34" charset="0"/>
                <a:ea typeface="Tahoma" panose="020B0604030504040204" pitchFamily="34" charset="0"/>
                <a:cs typeface="Tahoma" panose="020B0604030504040204" pitchFamily="34" charset="0"/>
              </a:rPr>
              <a:t>The “Dirt” on Tax Planning for Real Estate Investors</a:t>
            </a:r>
            <a:br>
              <a:rPr lang="en-US" sz="5112" dirty="0">
                <a:solidFill>
                  <a:srgbClr val="FFFFFF"/>
                </a:solidFill>
              </a:rPr>
            </a:br>
            <a:endParaRPr lang="en-US" sz="5112" dirty="0">
              <a:solidFill>
                <a:srgbClr val="FFFFFF"/>
              </a:solidFill>
            </a:endParaRPr>
          </a:p>
        </p:txBody>
      </p:sp>
      <p:sp>
        <p:nvSpPr>
          <p:cNvPr id="3" name="Subtitle 2">
            <a:extLst>
              <a:ext uri="{FF2B5EF4-FFF2-40B4-BE49-F238E27FC236}">
                <a16:creationId xmlns:a16="http://schemas.microsoft.com/office/drawing/2014/main" id="{1F269B50-80D6-4DB0-6779-B0804B553EE8}"/>
              </a:ext>
            </a:extLst>
          </p:cNvPr>
          <p:cNvSpPr>
            <a:spLocks noGrp="1"/>
          </p:cNvSpPr>
          <p:nvPr>
            <p:ph type="subTitle" idx="1"/>
          </p:nvPr>
        </p:nvSpPr>
        <p:spPr>
          <a:xfrm>
            <a:off x="0" y="7394194"/>
            <a:ext cx="20104100" cy="2404775"/>
          </a:xfrm>
        </p:spPr>
        <p:txBody>
          <a:bodyPr numCol="2" anchor="ctr">
            <a:noAutofit/>
          </a:bodyPr>
          <a:lstStyle/>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 Gray Edmondson</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Edmondson Sage Allen, PLLC</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Oxford, Mississippi</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gedmondson@esapllc.com</a:t>
            </a:r>
          </a:p>
          <a:p>
            <a:pPr>
              <a:lnSpc>
                <a:spcPct val="100000"/>
              </a:lnSpc>
              <a:spcBef>
                <a:spcPts val="0"/>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Sarah Moore Johnson</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Harrison LLP</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Washington, D.C.</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smjohnson@harrisonllp.com </a:t>
            </a:r>
          </a:p>
        </p:txBody>
      </p:sp>
      <p:sp>
        <p:nvSpPr>
          <p:cNvPr id="6" name="TextBox 5">
            <a:extLst>
              <a:ext uri="{FF2B5EF4-FFF2-40B4-BE49-F238E27FC236}">
                <a16:creationId xmlns:a16="http://schemas.microsoft.com/office/drawing/2014/main" id="{507F33B9-7223-CD02-6BE1-BA3E84F3D79E}"/>
              </a:ext>
            </a:extLst>
          </p:cNvPr>
          <p:cNvSpPr txBox="1"/>
          <p:nvPr/>
        </p:nvSpPr>
        <p:spPr>
          <a:xfrm>
            <a:off x="7865928" y="3942351"/>
            <a:ext cx="8805708" cy="1919564"/>
          </a:xfrm>
          <a:prstGeom prst="rect">
            <a:avLst/>
          </a:prstGeom>
          <a:noFill/>
        </p:spPr>
        <p:txBody>
          <a:bodyPr wrap="square" rtlCol="0">
            <a:spAutoFit/>
          </a:bodyPr>
          <a:lstStyle/>
          <a:p>
            <a:pPr algn="l" defTabSz="753969" rtl="0"/>
            <a:r>
              <a:rPr lang="en-US" sz="3958" kern="1200" dirty="0">
                <a:solidFill>
                  <a:prstClr val="white"/>
                </a:solidFill>
                <a:latin typeface="Tahoma" panose="020B0604030504040204" pitchFamily="34" charset="0"/>
                <a:ea typeface="Tahoma" panose="020B0604030504040204" pitchFamily="34" charset="0"/>
                <a:cs typeface="Tahoma" panose="020B0604030504040204" pitchFamily="34" charset="0"/>
              </a:rPr>
              <a:t>Rady Children’s Foundation</a:t>
            </a:r>
          </a:p>
          <a:p>
            <a:pPr algn="l" defTabSz="753969" rtl="0"/>
            <a:r>
              <a:rPr lang="en-US" sz="3958" kern="1200" dirty="0">
                <a:solidFill>
                  <a:prstClr val="white"/>
                </a:solidFill>
                <a:latin typeface="Tahoma" panose="020B0604030504040204" pitchFamily="34" charset="0"/>
                <a:ea typeface="Tahoma" panose="020B0604030504040204" pitchFamily="34" charset="0"/>
                <a:cs typeface="Tahoma" panose="020B0604030504040204" pitchFamily="34" charset="0"/>
              </a:rPr>
              <a:t>Professionals Symposium</a:t>
            </a:r>
          </a:p>
          <a:p>
            <a:pPr algn="l" defTabSz="753969" rtl="0"/>
            <a:r>
              <a:rPr lang="en-US" sz="3958" kern="1200" dirty="0">
                <a:solidFill>
                  <a:prstClr val="white"/>
                </a:solidFill>
                <a:latin typeface="Tahoma" panose="020B0604030504040204" pitchFamily="34" charset="0"/>
                <a:ea typeface="Tahoma" panose="020B0604030504040204" pitchFamily="34" charset="0"/>
                <a:cs typeface="Tahoma" panose="020B0604030504040204" pitchFamily="34" charset="0"/>
              </a:rPr>
              <a:t>April 30, 2026</a:t>
            </a:r>
          </a:p>
        </p:txBody>
      </p:sp>
      <p:pic>
        <p:nvPicPr>
          <p:cNvPr id="7" name="object 2">
            <a:extLst>
              <a:ext uri="{FF2B5EF4-FFF2-40B4-BE49-F238E27FC236}">
                <a16:creationId xmlns:a16="http://schemas.microsoft.com/office/drawing/2014/main" id="{9DE58DBA-209E-603D-8F6A-4623C8FBFAB4}"/>
              </a:ext>
            </a:extLst>
          </p:cNvPr>
          <p:cNvPicPr/>
          <p:nvPr/>
        </p:nvPicPr>
        <p:blipFill>
          <a:blip r:embed="rId2" cstate="print"/>
          <a:stretch>
            <a:fillRect/>
          </a:stretch>
        </p:blipFill>
        <p:spPr>
          <a:xfrm>
            <a:off x="0" y="9785723"/>
            <a:ext cx="19500976" cy="1508791"/>
          </a:xfrm>
          <a:prstGeom prst="rect">
            <a:avLst/>
          </a:prstGeom>
        </p:spPr>
      </p:pic>
      <p:pic>
        <p:nvPicPr>
          <p:cNvPr id="5" name="Picture 4">
            <a:extLst>
              <a:ext uri="{FF2B5EF4-FFF2-40B4-BE49-F238E27FC236}">
                <a16:creationId xmlns:a16="http://schemas.microsoft.com/office/drawing/2014/main" id="{894BD17F-FD10-BC2E-F554-E52E41CCC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9693275"/>
            <a:ext cx="20104100" cy="1570631"/>
          </a:xfrm>
          <a:prstGeom prst="rect">
            <a:avLst/>
          </a:prstGeom>
        </p:spPr>
      </p:pic>
    </p:spTree>
    <p:extLst>
      <p:ext uri="{BB962C8B-B14F-4D97-AF65-F5344CB8AC3E}">
        <p14:creationId xmlns:p14="http://schemas.microsoft.com/office/powerpoint/2010/main" val="3152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000"/>
                                  </p:stCondLst>
                                  <p:iterate>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000"/>
                                  </p:stCondLst>
                                  <p:iterate>
                                    <p:tmPct val="10000"/>
                                  </p:iterate>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7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iterate>
                                    <p:tmPct val="10000"/>
                                  </p:iterate>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624F-AD7D-447D-B73E-472AF106BE07}"/>
              </a:ext>
            </a:extLst>
          </p:cNvPr>
          <p:cNvSpPr>
            <a:spLocks noGrp="1"/>
          </p:cNvSpPr>
          <p:nvPr>
            <p:ph type="title"/>
          </p:nvPr>
        </p:nvSpPr>
        <p:spPr/>
        <p:txBody>
          <a:bodyPr/>
          <a:lstStyle/>
          <a:p>
            <a:r>
              <a:rPr lang="en-US" dirty="0">
                <a:solidFill>
                  <a:srgbClr val="1C92D2"/>
                </a:solidFill>
              </a:rPr>
              <a:t>Paula Promoter Issues</a:t>
            </a:r>
          </a:p>
        </p:txBody>
      </p:sp>
      <p:sp>
        <p:nvSpPr>
          <p:cNvPr id="3" name="Content Placeholder 2">
            <a:extLst>
              <a:ext uri="{FF2B5EF4-FFF2-40B4-BE49-F238E27FC236}">
                <a16:creationId xmlns:a16="http://schemas.microsoft.com/office/drawing/2014/main" id="{32A52BEE-22E7-4A3A-9F8A-956A3FA602DA}"/>
              </a:ext>
            </a:extLst>
          </p:cNvPr>
          <p:cNvSpPr>
            <a:spLocks noGrp="1"/>
          </p:cNvSpPr>
          <p:nvPr>
            <p:ph idx="1"/>
          </p:nvPr>
        </p:nvSpPr>
        <p:spPr/>
        <p:txBody>
          <a:bodyPr/>
          <a:lstStyle/>
          <a:p>
            <a:r>
              <a:rPr lang="en-US" sz="5277" dirty="0"/>
              <a:t>Section 2701 </a:t>
            </a:r>
          </a:p>
          <a:p>
            <a:pPr lvl="1"/>
            <a:r>
              <a:rPr lang="en-US" sz="4617" dirty="0"/>
              <a:t>Common and Preferred Interests</a:t>
            </a:r>
          </a:p>
          <a:p>
            <a:r>
              <a:rPr lang="en-US" sz="5277" dirty="0"/>
              <a:t>Vertical Slice Gifts</a:t>
            </a:r>
          </a:p>
          <a:p>
            <a:r>
              <a:rPr lang="en-US" sz="5277" dirty="0"/>
              <a:t>Carry Derivative Contract</a:t>
            </a:r>
          </a:p>
          <a:p>
            <a:r>
              <a:rPr lang="en-US" sz="5277" dirty="0"/>
              <a:t>Partnership Freeze</a:t>
            </a:r>
          </a:p>
          <a:p>
            <a:r>
              <a:rPr lang="en-US" sz="5277" dirty="0"/>
              <a:t>GRAT planning</a:t>
            </a:r>
          </a:p>
          <a:p>
            <a:r>
              <a:rPr lang="en-US" sz="5277" dirty="0"/>
              <a:t>Valuation issues; timing of gifts</a:t>
            </a:r>
          </a:p>
          <a:p>
            <a:pPr marL="753969" lvl="1" indent="0">
              <a:buNone/>
            </a:pPr>
            <a:endParaRPr lang="en-US" sz="4617" dirty="0"/>
          </a:p>
        </p:txBody>
      </p:sp>
      <p:pic>
        <p:nvPicPr>
          <p:cNvPr id="4" name="Picture 3">
            <a:extLst>
              <a:ext uri="{FF2B5EF4-FFF2-40B4-BE49-F238E27FC236}">
                <a16:creationId xmlns:a16="http://schemas.microsoft.com/office/drawing/2014/main" id="{1F31C6D1-6FEE-FA16-2D6C-554C382AF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83461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47FE1-2B35-E246-29EE-86222D5F925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DDFE2-2F5F-F40C-6F49-9A8A8F40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2484" y="0"/>
            <a:ext cx="15079133"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0" name="Rectangle 9">
            <a:extLst>
              <a:ext uri="{FF2B5EF4-FFF2-40B4-BE49-F238E27FC236}">
                <a16:creationId xmlns:a16="http://schemas.microsoft.com/office/drawing/2014/main" id="{DC0FF40D-15DC-C275-00EE-403C74427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12482" y="-37422"/>
            <a:ext cx="15079130" cy="72132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2" name="Rectangle 11">
            <a:extLst>
              <a:ext uri="{FF2B5EF4-FFF2-40B4-BE49-F238E27FC236}">
                <a16:creationId xmlns:a16="http://schemas.microsoft.com/office/drawing/2014/main" id="{39131C83-2D68-E3BB-4DDA-2F8B60DF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45064" y="-3970708"/>
            <a:ext cx="7213969" cy="15079133"/>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4" name="Rectangle 13">
            <a:extLst>
              <a:ext uri="{FF2B5EF4-FFF2-40B4-BE49-F238E27FC236}">
                <a16:creationId xmlns:a16="http://schemas.microsoft.com/office/drawing/2014/main" id="{E1062A14-1F5A-B955-5259-9265C14AE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27114" y="-3688661"/>
            <a:ext cx="7213261" cy="14515742"/>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6" name="Rectangle 15">
            <a:extLst>
              <a:ext uri="{FF2B5EF4-FFF2-40B4-BE49-F238E27FC236}">
                <a16:creationId xmlns:a16="http://schemas.microsoft.com/office/drawing/2014/main" id="{51D6FA8D-AA13-CABC-AB8C-A7EEE91AB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2479" y="-37418"/>
            <a:ext cx="10565392" cy="7213258"/>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969" rtl="0"/>
            <a:endParaRPr lang="en-US" sz="2968" kern="1200" dirty="0">
              <a:solidFill>
                <a:prstClr val="white"/>
              </a:solidFill>
              <a:latin typeface="Tahoma" panose="020B0604030504040204" pitchFamily="34" charset="0"/>
            </a:endParaRPr>
          </a:p>
        </p:txBody>
      </p:sp>
      <p:sp>
        <p:nvSpPr>
          <p:cNvPr id="18" name="Freeform: Shape 17">
            <a:extLst>
              <a:ext uri="{FF2B5EF4-FFF2-40B4-BE49-F238E27FC236}">
                <a16:creationId xmlns:a16="http://schemas.microsoft.com/office/drawing/2014/main" id="{E9827223-D703-E00A-FDDE-74575E5D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9865825" y="-1701931"/>
            <a:ext cx="6171841" cy="7320456"/>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3969" rtl="0"/>
            <a:endParaRPr lang="en-US" sz="2968" kern="1200" dirty="0">
              <a:solidFill>
                <a:prstClr val="white"/>
              </a:solidFill>
              <a:latin typeface="Tahoma" panose="020B0604030504040204" pitchFamily="34" charset="0"/>
            </a:endParaRPr>
          </a:p>
        </p:txBody>
      </p:sp>
      <p:sp>
        <p:nvSpPr>
          <p:cNvPr id="2" name="Title 1">
            <a:extLst>
              <a:ext uri="{FF2B5EF4-FFF2-40B4-BE49-F238E27FC236}">
                <a16:creationId xmlns:a16="http://schemas.microsoft.com/office/drawing/2014/main" id="{BF67F696-F9F3-67E2-AF21-39B9B2BD8980}"/>
              </a:ext>
            </a:extLst>
          </p:cNvPr>
          <p:cNvSpPr>
            <a:spLocks noGrp="1"/>
          </p:cNvSpPr>
          <p:nvPr>
            <p:ph type="ctrTitle"/>
          </p:nvPr>
        </p:nvSpPr>
        <p:spPr>
          <a:xfrm>
            <a:off x="4138665" y="1212244"/>
            <a:ext cx="12434550" cy="2991635"/>
          </a:xfrm>
        </p:spPr>
        <p:txBody>
          <a:bodyPr anchor="b">
            <a:normAutofit/>
          </a:bodyPr>
          <a:lstStyle/>
          <a:p>
            <a:pPr algn="l"/>
            <a:r>
              <a:rPr lang="en-US" sz="6926" b="1" dirty="0">
                <a:solidFill>
                  <a:srgbClr val="FFFFFF"/>
                </a:solidFill>
                <a:latin typeface="Tahoma" panose="020B0604030504040204" pitchFamily="34" charset="0"/>
                <a:ea typeface="Tahoma" panose="020B0604030504040204" pitchFamily="34" charset="0"/>
                <a:cs typeface="Tahoma" panose="020B0604030504040204" pitchFamily="34" charset="0"/>
              </a:rPr>
              <a:t>The “Dirt” on Tax Planning for Real Estate Investors</a:t>
            </a:r>
            <a:br>
              <a:rPr lang="en-US" sz="5112" dirty="0">
                <a:solidFill>
                  <a:srgbClr val="FFFFFF"/>
                </a:solidFill>
              </a:rPr>
            </a:br>
            <a:endParaRPr lang="en-US" sz="5112" dirty="0">
              <a:solidFill>
                <a:srgbClr val="FFFFFF"/>
              </a:solidFill>
            </a:endParaRPr>
          </a:p>
        </p:txBody>
      </p:sp>
      <p:sp>
        <p:nvSpPr>
          <p:cNvPr id="3" name="Subtitle 2">
            <a:extLst>
              <a:ext uri="{FF2B5EF4-FFF2-40B4-BE49-F238E27FC236}">
                <a16:creationId xmlns:a16="http://schemas.microsoft.com/office/drawing/2014/main" id="{3EFAD1DE-387C-750B-3469-E62C4CE00743}"/>
              </a:ext>
            </a:extLst>
          </p:cNvPr>
          <p:cNvSpPr>
            <a:spLocks noGrp="1"/>
          </p:cNvSpPr>
          <p:nvPr>
            <p:ph type="subTitle" idx="1"/>
          </p:nvPr>
        </p:nvSpPr>
        <p:spPr>
          <a:xfrm>
            <a:off x="0" y="7394194"/>
            <a:ext cx="20104100" cy="2404775"/>
          </a:xfrm>
        </p:spPr>
        <p:txBody>
          <a:bodyPr numCol="2" anchor="ctr">
            <a:noAutofit/>
          </a:bodyPr>
          <a:lstStyle/>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 Gray Edmondson</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Edmondson Sage Allen, PLLC</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Oxford, Mississippi</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gedmondson@esapllc.com</a:t>
            </a:r>
          </a:p>
          <a:p>
            <a:pPr>
              <a:lnSpc>
                <a:spcPct val="100000"/>
              </a:lnSpc>
              <a:spcBef>
                <a:spcPts val="0"/>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Sarah Moore Johnson</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Harrison LLP</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Washington, D.C.</a:t>
            </a:r>
          </a:p>
          <a:p>
            <a:pPr>
              <a:lnSpc>
                <a:spcPct val="100000"/>
              </a:lnSpc>
              <a:spcBef>
                <a:spcPts val="0"/>
              </a:spcBef>
            </a:pPr>
            <a:r>
              <a:rPr lang="en-US" sz="2800" dirty="0">
                <a:latin typeface="Tahoma" panose="020B0604030504040204" pitchFamily="34" charset="0"/>
                <a:ea typeface="Tahoma" panose="020B0604030504040204" pitchFamily="34" charset="0"/>
                <a:cs typeface="Tahoma" panose="020B0604030504040204" pitchFamily="34" charset="0"/>
              </a:rPr>
              <a:t>smjohnson@harrisonllp.com </a:t>
            </a:r>
          </a:p>
        </p:txBody>
      </p:sp>
      <p:sp>
        <p:nvSpPr>
          <p:cNvPr id="6" name="TextBox 5">
            <a:extLst>
              <a:ext uri="{FF2B5EF4-FFF2-40B4-BE49-F238E27FC236}">
                <a16:creationId xmlns:a16="http://schemas.microsoft.com/office/drawing/2014/main" id="{749E6001-AEDE-5E46-F005-76A594A96EAB}"/>
              </a:ext>
            </a:extLst>
          </p:cNvPr>
          <p:cNvSpPr txBox="1"/>
          <p:nvPr/>
        </p:nvSpPr>
        <p:spPr>
          <a:xfrm>
            <a:off x="12922983" y="3553269"/>
            <a:ext cx="8805708" cy="1200329"/>
          </a:xfrm>
          <a:prstGeom prst="rect">
            <a:avLst/>
          </a:prstGeom>
          <a:noFill/>
        </p:spPr>
        <p:txBody>
          <a:bodyPr wrap="square" rtlCol="0">
            <a:spAutoFit/>
          </a:bodyPr>
          <a:lstStyle/>
          <a:p>
            <a:pPr algn="l" defTabSz="753969" rtl="0"/>
            <a:r>
              <a:rPr lang="en-US" sz="7200" b="1" u="sng" kern="1200" dirty="0">
                <a:solidFill>
                  <a:prstClr val="white"/>
                </a:solidFill>
                <a:latin typeface="Tahoma" panose="020B0604030504040204" pitchFamily="34" charset="0"/>
                <a:ea typeface="Tahoma" panose="020B0604030504040204" pitchFamily="34" charset="0"/>
                <a:cs typeface="Tahoma" panose="020B0604030504040204" pitchFamily="34" charset="0"/>
              </a:rPr>
              <a:t>Part 2</a:t>
            </a:r>
          </a:p>
        </p:txBody>
      </p:sp>
      <p:pic>
        <p:nvPicPr>
          <p:cNvPr id="5" name="Picture 4">
            <a:extLst>
              <a:ext uri="{FF2B5EF4-FFF2-40B4-BE49-F238E27FC236}">
                <a16:creationId xmlns:a16="http://schemas.microsoft.com/office/drawing/2014/main" id="{21CB2AE4-379A-8804-DD5E-2547142A4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5" y="9868277"/>
            <a:ext cx="20081326" cy="1568852"/>
          </a:xfrm>
          <a:prstGeom prst="rect">
            <a:avLst/>
          </a:prstGeom>
        </p:spPr>
      </p:pic>
    </p:spTree>
    <p:extLst>
      <p:ext uri="{BB962C8B-B14F-4D97-AF65-F5344CB8AC3E}">
        <p14:creationId xmlns:p14="http://schemas.microsoft.com/office/powerpoint/2010/main" val="8867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000"/>
                                  </p:stCondLst>
                                  <p:iterate>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000"/>
                                  </p:stCondLst>
                                  <p:iterate>
                                    <p:tmPct val="10000"/>
                                  </p:iterate>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7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iterate>
                                    <p:tmPct val="10000"/>
                                  </p:iterate>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1C88C50-C687-5319-CAB9-7BA361B6B473}"/>
              </a:ext>
            </a:extLst>
          </p:cNvPr>
          <p:cNvGrpSpPr/>
          <p:nvPr/>
        </p:nvGrpSpPr>
        <p:grpSpPr>
          <a:xfrm>
            <a:off x="0" y="7217"/>
            <a:ext cx="20104099" cy="11308555"/>
            <a:chOff x="0" y="0"/>
            <a:chExt cx="20104099" cy="11308555"/>
          </a:xfrm>
        </p:grpSpPr>
        <p:pic>
          <p:nvPicPr>
            <p:cNvPr id="7" name="object 3">
              <a:extLst>
                <a:ext uri="{FF2B5EF4-FFF2-40B4-BE49-F238E27FC236}">
                  <a16:creationId xmlns:a16="http://schemas.microsoft.com/office/drawing/2014/main" id="{6A08C708-AECC-0378-2AFA-813086C53082}"/>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D5ACF253-4A41-23F8-68F1-58F77806B1DF}"/>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5BC5E49F-0AA6-53B8-66F5-D3469F5022A5}"/>
                </a:ext>
              </a:extLst>
            </p:cNvPr>
            <p:cNvSpPr/>
            <p:nvPr/>
          </p:nvSpPr>
          <p:spPr>
            <a:xfrm>
              <a:off x="2331520" y="2617198"/>
              <a:ext cx="15441294" cy="7380445"/>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362B58EC-790A-9A85-0281-9B80A6AAE878}"/>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946A3402-1761-BBFA-9CD0-12513BE79F23}"/>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6969E26D-0B6E-4251-01F2-7F0C4AED6CE9}"/>
              </a:ext>
            </a:extLst>
          </p:cNvPr>
          <p:cNvSpPr>
            <a:spLocks noGrp="1"/>
          </p:cNvSpPr>
          <p:nvPr>
            <p:ph type="title"/>
          </p:nvPr>
        </p:nvSpPr>
        <p:spPr/>
        <p:txBody>
          <a:bodyPr/>
          <a:lstStyle/>
          <a:p>
            <a:pPr algn="ctr"/>
            <a:r>
              <a:rPr lang="en-US" dirty="0">
                <a:solidFill>
                  <a:srgbClr val="1C92D2"/>
                </a:solidFill>
              </a:rPr>
              <a:t>Hypothetical 4 – Gary Greenfield</a:t>
            </a:r>
          </a:p>
        </p:txBody>
      </p:sp>
      <p:sp>
        <p:nvSpPr>
          <p:cNvPr id="3" name="Content Placeholder 2">
            <a:extLst>
              <a:ext uri="{FF2B5EF4-FFF2-40B4-BE49-F238E27FC236}">
                <a16:creationId xmlns:a16="http://schemas.microsoft.com/office/drawing/2014/main" id="{6837B8FD-086F-5862-EEDC-AF21707800F1}"/>
              </a:ext>
            </a:extLst>
          </p:cNvPr>
          <p:cNvSpPr>
            <a:spLocks noGrp="1"/>
          </p:cNvSpPr>
          <p:nvPr>
            <p:ph idx="1"/>
          </p:nvPr>
        </p:nvSpPr>
        <p:spPr>
          <a:xfrm>
            <a:off x="2762668" y="3717969"/>
            <a:ext cx="14578764" cy="4705742"/>
          </a:xfrm>
        </p:spPr>
        <p:txBody>
          <a:bodyPr>
            <a:normAutofit/>
          </a:bodyPr>
          <a:lstStyle/>
          <a:p>
            <a:r>
              <a:rPr lang="en-US" sz="3300" dirty="0">
                <a:solidFill>
                  <a:schemeClr val="bg1"/>
                </a:solidFill>
              </a:rPr>
              <a:t>Gary Greenfield is a seasoned developer with a niche in acquiring large tracts of land, rezoning the property for development into mixed-use projects, and adding infrastructure improvements, such as roads, water, and sewer</a:t>
            </a:r>
          </a:p>
          <a:p>
            <a:pPr lvl="1"/>
            <a:r>
              <a:rPr lang="en-US" sz="3300" dirty="0">
                <a:solidFill>
                  <a:schemeClr val="bg1"/>
                </a:solidFill>
              </a:rPr>
              <a:t>Gary will often sell the single-family residential lots to local and national residential real estate builders</a:t>
            </a:r>
          </a:p>
          <a:p>
            <a:pPr lvl="1"/>
            <a:r>
              <a:rPr lang="en-US" sz="3300" dirty="0">
                <a:solidFill>
                  <a:schemeClr val="bg1"/>
                </a:solidFill>
              </a:rPr>
              <a:t>Gary will sell the multi-family sites to a national apartment developer</a:t>
            </a:r>
          </a:p>
          <a:p>
            <a:pPr lvl="1"/>
            <a:r>
              <a:rPr lang="en-US" sz="3300" dirty="0">
                <a:solidFill>
                  <a:schemeClr val="bg1"/>
                </a:solidFill>
              </a:rPr>
              <a:t>Gary will build out and retain the office and retail space and related amenities</a:t>
            </a:r>
          </a:p>
          <a:p>
            <a:pPr lvl="1"/>
            <a:endParaRPr lang="en-US" dirty="0"/>
          </a:p>
          <a:p>
            <a:endParaRPr lang="en-US" dirty="0"/>
          </a:p>
        </p:txBody>
      </p:sp>
    </p:spTree>
    <p:extLst>
      <p:ext uri="{BB962C8B-B14F-4D97-AF65-F5344CB8AC3E}">
        <p14:creationId xmlns:p14="http://schemas.microsoft.com/office/powerpoint/2010/main" val="167610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91EF8471-F5F2-4C8A-5234-487BDD2589E7}"/>
              </a:ext>
            </a:extLst>
          </p:cNvPr>
          <p:cNvGrpSpPr/>
          <p:nvPr/>
        </p:nvGrpSpPr>
        <p:grpSpPr>
          <a:xfrm>
            <a:off x="0" y="7217"/>
            <a:ext cx="20104099" cy="11308555"/>
            <a:chOff x="0" y="0"/>
            <a:chExt cx="20104099" cy="11308555"/>
          </a:xfrm>
        </p:grpSpPr>
        <p:pic>
          <p:nvPicPr>
            <p:cNvPr id="7" name="object 3">
              <a:extLst>
                <a:ext uri="{FF2B5EF4-FFF2-40B4-BE49-F238E27FC236}">
                  <a16:creationId xmlns:a16="http://schemas.microsoft.com/office/drawing/2014/main" id="{8E21FFDD-2557-1458-F36E-22976F6F4D1B}"/>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ABAF44A5-064A-197C-CB27-4263734889F3}"/>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A73B888A-7FF1-A900-EB04-280921FD942F}"/>
                </a:ext>
              </a:extLst>
            </p:cNvPr>
            <p:cNvSpPr/>
            <p:nvPr/>
          </p:nvSpPr>
          <p:spPr>
            <a:xfrm>
              <a:off x="2331520" y="3003373"/>
              <a:ext cx="15441294" cy="5488561"/>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66ACCD58-0CD3-9B78-7744-7300F261F1C3}"/>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DA53A97B-3F2C-6EA4-2436-3CE2883EF0FC}"/>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6969E26D-0B6E-4251-01F2-7F0C4AED6CE9}"/>
              </a:ext>
            </a:extLst>
          </p:cNvPr>
          <p:cNvSpPr>
            <a:spLocks noGrp="1"/>
          </p:cNvSpPr>
          <p:nvPr>
            <p:ph type="title"/>
          </p:nvPr>
        </p:nvSpPr>
        <p:spPr/>
        <p:txBody>
          <a:bodyPr/>
          <a:lstStyle/>
          <a:p>
            <a:pPr algn="ctr"/>
            <a:r>
              <a:rPr lang="en-US" dirty="0">
                <a:solidFill>
                  <a:srgbClr val="1C92D2"/>
                </a:solidFill>
              </a:rPr>
              <a:t>Hypothetical 4 – Gary Greenfield</a:t>
            </a:r>
          </a:p>
        </p:txBody>
      </p:sp>
      <p:sp>
        <p:nvSpPr>
          <p:cNvPr id="3" name="Content Placeholder 2">
            <a:extLst>
              <a:ext uri="{FF2B5EF4-FFF2-40B4-BE49-F238E27FC236}">
                <a16:creationId xmlns:a16="http://schemas.microsoft.com/office/drawing/2014/main" id="{6837B8FD-086F-5862-EEDC-AF21707800F1}"/>
              </a:ext>
            </a:extLst>
          </p:cNvPr>
          <p:cNvSpPr>
            <a:spLocks noGrp="1"/>
          </p:cNvSpPr>
          <p:nvPr>
            <p:ph idx="1"/>
          </p:nvPr>
        </p:nvSpPr>
        <p:spPr>
          <a:xfrm>
            <a:off x="2287133" y="3717968"/>
            <a:ext cx="15441294" cy="7175679"/>
          </a:xfrm>
        </p:spPr>
        <p:txBody>
          <a:bodyPr/>
          <a:lstStyle/>
          <a:p>
            <a:r>
              <a:rPr lang="en-US" dirty="0">
                <a:solidFill>
                  <a:schemeClr val="bg1"/>
                </a:solidFill>
              </a:rPr>
              <a:t>Gary is very hands on in his development approach but recognizes that he has amassed a substantial estate and would like to shift the wealth opportunity to the next generation using trusts for their benefit</a:t>
            </a:r>
          </a:p>
          <a:p>
            <a:r>
              <a:rPr lang="en-US" dirty="0">
                <a:solidFill>
                  <a:schemeClr val="bg1"/>
                </a:solidFill>
              </a:rPr>
              <a:t>Gary asks you for advice on how to structure the development deal</a:t>
            </a:r>
          </a:p>
          <a:p>
            <a:pPr lvl="1"/>
            <a:endParaRPr lang="en-US" dirty="0"/>
          </a:p>
          <a:p>
            <a:endParaRPr lang="en-US" dirty="0"/>
          </a:p>
        </p:txBody>
      </p:sp>
    </p:spTree>
    <p:extLst>
      <p:ext uri="{BB962C8B-B14F-4D97-AF65-F5344CB8AC3E}">
        <p14:creationId xmlns:p14="http://schemas.microsoft.com/office/powerpoint/2010/main" val="370162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83F0C-DED0-57BF-03B4-32D7847141E6}"/>
              </a:ext>
            </a:extLst>
          </p:cNvPr>
          <p:cNvSpPr>
            <a:spLocks noGrp="1"/>
          </p:cNvSpPr>
          <p:nvPr>
            <p:ph type="title"/>
          </p:nvPr>
        </p:nvSpPr>
        <p:spPr>
          <a:xfrm>
            <a:off x="2523993" y="465099"/>
            <a:ext cx="15056114" cy="1023726"/>
          </a:xfrm>
        </p:spPr>
        <p:txBody>
          <a:bodyPr>
            <a:normAutofit fontScale="90000"/>
          </a:bodyPr>
          <a:lstStyle/>
          <a:p>
            <a:pPr algn="ctr"/>
            <a:r>
              <a:rPr lang="en-US" dirty="0">
                <a:solidFill>
                  <a:srgbClr val="1C92D2"/>
                </a:solidFill>
              </a:rPr>
              <a:t>Gary Greenfield Development Deal</a:t>
            </a:r>
          </a:p>
        </p:txBody>
      </p:sp>
      <p:sp>
        <p:nvSpPr>
          <p:cNvPr id="6" name="Isosceles Triangle 5">
            <a:extLst>
              <a:ext uri="{FF2B5EF4-FFF2-40B4-BE49-F238E27FC236}">
                <a16:creationId xmlns:a16="http://schemas.microsoft.com/office/drawing/2014/main" id="{B6D38647-320E-CCB0-200E-B207EA93F54C}"/>
              </a:ext>
            </a:extLst>
          </p:cNvPr>
          <p:cNvSpPr>
            <a:spLocks/>
          </p:cNvSpPr>
          <p:nvPr/>
        </p:nvSpPr>
        <p:spPr>
          <a:xfrm>
            <a:off x="6546850" y="3392805"/>
            <a:ext cx="6282972" cy="45237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53969" rtl="0">
              <a:defRPr/>
            </a:pPr>
            <a:endParaRPr lang="en-US" sz="2968" kern="1200" dirty="0">
              <a:solidFill>
                <a:prstClr val="white"/>
              </a:solidFill>
              <a:latin typeface="Tahoma" panose="020B0604030504040204" pitchFamily="34" charset="0"/>
            </a:endParaRPr>
          </a:p>
        </p:txBody>
      </p:sp>
      <p:sp>
        <p:nvSpPr>
          <p:cNvPr id="7" name="TextBox 5">
            <a:extLst>
              <a:ext uri="{FF2B5EF4-FFF2-40B4-BE49-F238E27FC236}">
                <a16:creationId xmlns:a16="http://schemas.microsoft.com/office/drawing/2014/main" id="{650667C2-189C-31AA-BE44-60FD197D66E9}"/>
              </a:ext>
            </a:extLst>
          </p:cNvPr>
          <p:cNvSpPr txBox="1">
            <a:spLocks/>
          </p:cNvSpPr>
          <p:nvPr/>
        </p:nvSpPr>
        <p:spPr bwMode="auto">
          <a:xfrm>
            <a:off x="8172548" y="6388660"/>
            <a:ext cx="3141486" cy="11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753969" rtl="0">
              <a:spcBef>
                <a:spcPct val="0"/>
              </a:spcBef>
              <a:buNone/>
            </a:pPr>
            <a:r>
              <a:rPr lang="en-US" altLang="en-US" sz="3298" b="1" kern="1200" dirty="0">
                <a:solidFill>
                  <a:prstClr val="white"/>
                </a:solidFill>
                <a:ea typeface="+mn-ea"/>
                <a:cs typeface="+mn-cs"/>
              </a:rPr>
              <a:t>Limited Liability Company</a:t>
            </a:r>
          </a:p>
        </p:txBody>
      </p:sp>
      <p:sp>
        <p:nvSpPr>
          <p:cNvPr id="8" name="TextBox 7">
            <a:extLst>
              <a:ext uri="{FF2B5EF4-FFF2-40B4-BE49-F238E27FC236}">
                <a16:creationId xmlns:a16="http://schemas.microsoft.com/office/drawing/2014/main" id="{AFD5CC63-474B-02BA-8C75-7E5D06E3DE8E}"/>
              </a:ext>
            </a:extLst>
          </p:cNvPr>
          <p:cNvSpPr txBox="1">
            <a:spLocks/>
          </p:cNvSpPr>
          <p:nvPr/>
        </p:nvSpPr>
        <p:spPr>
          <a:xfrm>
            <a:off x="4059619" y="3948774"/>
            <a:ext cx="2890167" cy="146251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defTabSz="753969" rtl="0">
              <a:defRPr/>
            </a:pPr>
            <a:r>
              <a:rPr lang="en-US" sz="2968" kern="1200" dirty="0">
                <a:solidFill>
                  <a:prstClr val="black"/>
                </a:solidFill>
                <a:latin typeface="Tahoma" panose="020B0604030504040204" pitchFamily="34" charset="0"/>
              </a:rPr>
              <a:t>Management Company LLC </a:t>
            </a:r>
          </a:p>
          <a:p>
            <a:pPr algn="ctr" defTabSz="753969" rtl="0">
              <a:defRPr/>
            </a:pPr>
            <a:r>
              <a:rPr lang="en-US" sz="2968" kern="1200" dirty="0">
                <a:solidFill>
                  <a:prstClr val="black"/>
                </a:solidFill>
                <a:latin typeface="Tahoma" panose="020B0604030504040204" pitchFamily="34" charset="0"/>
              </a:rPr>
              <a:t>1% Interest</a:t>
            </a:r>
          </a:p>
        </p:txBody>
      </p:sp>
      <p:sp>
        <p:nvSpPr>
          <p:cNvPr id="9" name="TextBox 8">
            <a:extLst>
              <a:ext uri="{FF2B5EF4-FFF2-40B4-BE49-F238E27FC236}">
                <a16:creationId xmlns:a16="http://schemas.microsoft.com/office/drawing/2014/main" id="{76B1FA96-DC28-42EC-07D2-2EA37A27CDA1}"/>
              </a:ext>
            </a:extLst>
          </p:cNvPr>
          <p:cNvSpPr txBox="1">
            <a:spLocks/>
          </p:cNvSpPr>
          <p:nvPr/>
        </p:nvSpPr>
        <p:spPr>
          <a:xfrm>
            <a:off x="12411136" y="3948773"/>
            <a:ext cx="3126989" cy="10057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defTabSz="753969" rtl="0">
              <a:defRPr/>
            </a:pPr>
            <a:r>
              <a:rPr lang="en-US" sz="2968" kern="1200" dirty="0">
                <a:solidFill>
                  <a:prstClr val="black"/>
                </a:solidFill>
                <a:latin typeface="Tahoma" panose="020B0604030504040204" pitchFamily="34" charset="0"/>
              </a:rPr>
              <a:t>99% Interest</a:t>
            </a:r>
          </a:p>
          <a:p>
            <a:pPr algn="ctr" defTabSz="753969" rtl="0">
              <a:defRPr/>
            </a:pPr>
            <a:r>
              <a:rPr lang="en-US" sz="2968" kern="1200" dirty="0">
                <a:solidFill>
                  <a:prstClr val="black"/>
                </a:solidFill>
                <a:latin typeface="Tahoma" panose="020B0604030504040204" pitchFamily="34" charset="0"/>
              </a:rPr>
              <a:t>Passive Investors</a:t>
            </a:r>
          </a:p>
        </p:txBody>
      </p:sp>
      <p:cxnSp>
        <p:nvCxnSpPr>
          <p:cNvPr id="10" name="Straight Connector 9">
            <a:extLst>
              <a:ext uri="{FF2B5EF4-FFF2-40B4-BE49-F238E27FC236}">
                <a16:creationId xmlns:a16="http://schemas.microsoft.com/office/drawing/2014/main" id="{224370D0-4E89-A8E0-103C-1B29F99277D0}"/>
              </a:ext>
            </a:extLst>
          </p:cNvPr>
          <p:cNvCxnSpPr>
            <a:cxnSpLocks/>
            <a:stCxn id="8" idx="2"/>
            <a:endCxn id="6" idx="1"/>
          </p:cNvCxnSpPr>
          <p:nvPr/>
        </p:nvCxnSpPr>
        <p:spPr>
          <a:xfrm>
            <a:off x="5504703" y="5411290"/>
            <a:ext cx="2612890" cy="2433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B42D02-8CA8-DCCD-60AA-C50028D5C5DC}"/>
              </a:ext>
            </a:extLst>
          </p:cNvPr>
          <p:cNvCxnSpPr>
            <a:cxnSpLocks/>
            <a:stCxn id="9" idx="2"/>
            <a:endCxn id="6" idx="5"/>
          </p:cNvCxnSpPr>
          <p:nvPr/>
        </p:nvCxnSpPr>
        <p:spPr>
          <a:xfrm flipH="1">
            <a:off x="11259079" y="4954561"/>
            <a:ext cx="2715552" cy="7001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65FB9D-4B87-3F4B-0E3D-0FC9619775AF}"/>
              </a:ext>
            </a:extLst>
          </p:cNvPr>
          <p:cNvSpPr txBox="1">
            <a:spLocks/>
          </p:cNvSpPr>
          <p:nvPr/>
        </p:nvSpPr>
        <p:spPr>
          <a:xfrm>
            <a:off x="6413316" y="8975150"/>
            <a:ext cx="6534291" cy="4984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defTabSz="753969" rtl="0">
              <a:defRPr/>
            </a:pPr>
            <a:r>
              <a:rPr lang="en-US" sz="2639" kern="1200" dirty="0">
                <a:solidFill>
                  <a:prstClr val="white"/>
                </a:solidFill>
                <a:latin typeface="Tahoma" panose="020B0604030504040204" pitchFamily="34" charset="0"/>
              </a:rPr>
              <a:t>Real Estate</a:t>
            </a:r>
          </a:p>
        </p:txBody>
      </p:sp>
      <p:cxnSp>
        <p:nvCxnSpPr>
          <p:cNvPr id="13" name="Straight Connector 12">
            <a:extLst>
              <a:ext uri="{FF2B5EF4-FFF2-40B4-BE49-F238E27FC236}">
                <a16:creationId xmlns:a16="http://schemas.microsoft.com/office/drawing/2014/main" id="{2BDBC6C3-033B-F964-70E4-70FF007CCF4C}"/>
              </a:ext>
            </a:extLst>
          </p:cNvPr>
          <p:cNvCxnSpPr>
            <a:cxnSpLocks/>
            <a:stCxn id="6" idx="3"/>
            <a:endCxn id="12" idx="0"/>
          </p:cNvCxnSpPr>
          <p:nvPr/>
        </p:nvCxnSpPr>
        <p:spPr>
          <a:xfrm flipH="1">
            <a:off x="9680462" y="7916545"/>
            <a:ext cx="7874" cy="10586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A103B7-BD92-87AF-0EBD-41E6B476A9C7}"/>
              </a:ext>
            </a:extLst>
          </p:cNvPr>
          <p:cNvSpPr txBox="1">
            <a:spLocks/>
          </p:cNvSpPr>
          <p:nvPr/>
        </p:nvSpPr>
        <p:spPr>
          <a:xfrm>
            <a:off x="4059619" y="2739661"/>
            <a:ext cx="2890167" cy="5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Gary</a:t>
            </a:r>
          </a:p>
        </p:txBody>
      </p:sp>
      <p:cxnSp>
        <p:nvCxnSpPr>
          <p:cNvPr id="15" name="Straight Connector 14">
            <a:extLst>
              <a:ext uri="{FF2B5EF4-FFF2-40B4-BE49-F238E27FC236}">
                <a16:creationId xmlns:a16="http://schemas.microsoft.com/office/drawing/2014/main" id="{0A9089EC-4904-7208-8344-3DA89AD189D6}"/>
              </a:ext>
            </a:extLst>
          </p:cNvPr>
          <p:cNvCxnSpPr>
            <a:cxnSpLocks/>
            <a:stCxn id="8" idx="0"/>
            <a:endCxn id="14" idx="2"/>
          </p:cNvCxnSpPr>
          <p:nvPr/>
        </p:nvCxnSpPr>
        <p:spPr>
          <a:xfrm flipV="1">
            <a:off x="5504703" y="3288722"/>
            <a:ext cx="0" cy="66005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A6903E-7C4B-A952-35C3-D3DB306D6FC6}"/>
              </a:ext>
            </a:extLst>
          </p:cNvPr>
          <p:cNvSpPr txBox="1">
            <a:spLocks/>
          </p:cNvSpPr>
          <p:nvPr/>
        </p:nvSpPr>
        <p:spPr>
          <a:xfrm>
            <a:off x="12411135" y="2355741"/>
            <a:ext cx="3126987" cy="100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Trust for Gary’s Kids</a:t>
            </a:r>
          </a:p>
        </p:txBody>
      </p:sp>
      <p:cxnSp>
        <p:nvCxnSpPr>
          <p:cNvPr id="17" name="Straight Connector 16">
            <a:extLst>
              <a:ext uri="{FF2B5EF4-FFF2-40B4-BE49-F238E27FC236}">
                <a16:creationId xmlns:a16="http://schemas.microsoft.com/office/drawing/2014/main" id="{CC102ABA-2C24-F3F4-E8D5-E68131FE4A6C}"/>
              </a:ext>
            </a:extLst>
          </p:cNvPr>
          <p:cNvCxnSpPr>
            <a:cxnSpLocks/>
            <a:stCxn id="16" idx="2"/>
            <a:endCxn id="9" idx="0"/>
          </p:cNvCxnSpPr>
          <p:nvPr/>
        </p:nvCxnSpPr>
        <p:spPr>
          <a:xfrm>
            <a:off x="13974629" y="3361529"/>
            <a:ext cx="2" cy="5872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95CE72D-4A2A-0D59-BF47-28E1A19C6C5B}"/>
              </a:ext>
            </a:extLst>
          </p:cNvPr>
          <p:cNvSpPr txBox="1">
            <a:spLocks/>
          </p:cNvSpPr>
          <p:nvPr/>
        </p:nvSpPr>
        <p:spPr>
          <a:xfrm>
            <a:off x="8622022" y="2739660"/>
            <a:ext cx="2116878" cy="5490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Lender</a:t>
            </a:r>
          </a:p>
        </p:txBody>
      </p:sp>
      <p:cxnSp>
        <p:nvCxnSpPr>
          <p:cNvPr id="19" name="Straight Connector 18">
            <a:extLst>
              <a:ext uri="{FF2B5EF4-FFF2-40B4-BE49-F238E27FC236}">
                <a16:creationId xmlns:a16="http://schemas.microsoft.com/office/drawing/2014/main" id="{B26B5AFD-E7CD-1C11-A209-4C3301C5376C}"/>
              </a:ext>
            </a:extLst>
          </p:cNvPr>
          <p:cNvCxnSpPr>
            <a:cxnSpLocks/>
            <a:stCxn id="18" idx="2"/>
            <a:endCxn id="6" idx="0"/>
          </p:cNvCxnSpPr>
          <p:nvPr/>
        </p:nvCxnSpPr>
        <p:spPr>
          <a:xfrm>
            <a:off x="9680461" y="3288721"/>
            <a:ext cx="7875" cy="104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D034D1-6CC3-BAA1-BB51-8F0C8D284D5C}"/>
              </a:ext>
            </a:extLst>
          </p:cNvPr>
          <p:cNvCxnSpPr>
            <a:cxnSpLocks/>
            <a:stCxn id="14" idx="3"/>
            <a:endCxn id="18" idx="1"/>
          </p:cNvCxnSpPr>
          <p:nvPr/>
        </p:nvCxnSpPr>
        <p:spPr>
          <a:xfrm flipV="1">
            <a:off x="6949786" y="3014191"/>
            <a:ext cx="1672236" cy="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C9AB80-6EB9-42EC-E705-4000FF2C34E5}"/>
              </a:ext>
            </a:extLst>
          </p:cNvPr>
          <p:cNvSpPr txBox="1">
            <a:spLocks/>
          </p:cNvSpPr>
          <p:nvPr/>
        </p:nvSpPr>
        <p:spPr>
          <a:xfrm>
            <a:off x="6727464" y="1700859"/>
            <a:ext cx="2116878" cy="54906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753969" rtl="0"/>
            <a:r>
              <a:rPr lang="en-US" sz="2968" kern="1200" dirty="0">
                <a:solidFill>
                  <a:prstClr val="black"/>
                </a:solidFill>
                <a:latin typeface="Tahoma" panose="020B0604030504040204" pitchFamily="34" charset="0"/>
              </a:rPr>
              <a:t>Guaranty</a:t>
            </a:r>
          </a:p>
        </p:txBody>
      </p:sp>
      <p:cxnSp>
        <p:nvCxnSpPr>
          <p:cNvPr id="22" name="Straight Connector 21">
            <a:extLst>
              <a:ext uri="{FF2B5EF4-FFF2-40B4-BE49-F238E27FC236}">
                <a16:creationId xmlns:a16="http://schemas.microsoft.com/office/drawing/2014/main" id="{F8B27496-8684-0EAD-5483-32467EBF746F}"/>
              </a:ext>
            </a:extLst>
          </p:cNvPr>
          <p:cNvCxnSpPr>
            <a:cxnSpLocks/>
            <a:stCxn id="21" idx="2"/>
          </p:cNvCxnSpPr>
          <p:nvPr/>
        </p:nvCxnSpPr>
        <p:spPr>
          <a:xfrm flipH="1">
            <a:off x="7785902" y="2249920"/>
            <a:ext cx="1" cy="79426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AEE89A1-04B3-AEC0-54D5-9376DA2A3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8500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83F0C-DED0-57BF-03B4-32D7847141E6}"/>
              </a:ext>
            </a:extLst>
          </p:cNvPr>
          <p:cNvSpPr>
            <a:spLocks noGrp="1"/>
          </p:cNvSpPr>
          <p:nvPr>
            <p:ph type="title"/>
          </p:nvPr>
        </p:nvSpPr>
        <p:spPr>
          <a:xfrm>
            <a:off x="2447093" y="422282"/>
            <a:ext cx="14606789" cy="1201743"/>
          </a:xfrm>
        </p:spPr>
        <p:txBody>
          <a:bodyPr>
            <a:normAutofit fontScale="90000"/>
          </a:bodyPr>
          <a:lstStyle/>
          <a:p>
            <a:r>
              <a:rPr lang="en-US" dirty="0">
                <a:solidFill>
                  <a:srgbClr val="1C92D2"/>
                </a:solidFill>
              </a:rPr>
              <a:t>Gary Greenfield Development Deal</a:t>
            </a:r>
          </a:p>
        </p:txBody>
      </p:sp>
      <p:sp>
        <p:nvSpPr>
          <p:cNvPr id="6" name="Isosceles Triangle 5">
            <a:extLst>
              <a:ext uri="{FF2B5EF4-FFF2-40B4-BE49-F238E27FC236}">
                <a16:creationId xmlns:a16="http://schemas.microsoft.com/office/drawing/2014/main" id="{B6D38647-320E-CCB0-200E-B207EA93F54C}"/>
              </a:ext>
            </a:extLst>
          </p:cNvPr>
          <p:cNvSpPr/>
          <p:nvPr/>
        </p:nvSpPr>
        <p:spPr>
          <a:xfrm>
            <a:off x="6394450" y="4054475"/>
            <a:ext cx="6282972" cy="45237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53969" rtl="0">
              <a:defRPr/>
            </a:pPr>
            <a:endParaRPr lang="en-US" sz="2968" kern="1200" dirty="0">
              <a:solidFill>
                <a:prstClr val="white"/>
              </a:solidFill>
              <a:latin typeface="Tahoma" panose="020B0604030504040204" pitchFamily="34" charset="0"/>
            </a:endParaRPr>
          </a:p>
        </p:txBody>
      </p:sp>
      <p:sp>
        <p:nvSpPr>
          <p:cNvPr id="7" name="TextBox 5">
            <a:extLst>
              <a:ext uri="{FF2B5EF4-FFF2-40B4-BE49-F238E27FC236}">
                <a16:creationId xmlns:a16="http://schemas.microsoft.com/office/drawing/2014/main" id="{650667C2-189C-31AA-BE44-60FD197D66E9}"/>
              </a:ext>
            </a:extLst>
          </p:cNvPr>
          <p:cNvSpPr txBox="1">
            <a:spLocks noChangeArrowheads="1"/>
          </p:cNvSpPr>
          <p:nvPr/>
        </p:nvSpPr>
        <p:spPr bwMode="auto">
          <a:xfrm>
            <a:off x="8028023" y="6494362"/>
            <a:ext cx="3141486" cy="11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753969" rtl="0">
              <a:spcBef>
                <a:spcPct val="0"/>
              </a:spcBef>
              <a:buNone/>
            </a:pPr>
            <a:r>
              <a:rPr lang="en-US" altLang="en-US" sz="3298" b="1" kern="1200" dirty="0">
                <a:solidFill>
                  <a:prstClr val="white"/>
                </a:solidFill>
                <a:ea typeface="+mn-ea"/>
                <a:cs typeface="+mn-cs"/>
              </a:rPr>
              <a:t>Limited Liability Company</a:t>
            </a:r>
          </a:p>
        </p:txBody>
      </p:sp>
      <p:sp>
        <p:nvSpPr>
          <p:cNvPr id="8" name="TextBox 7">
            <a:extLst>
              <a:ext uri="{FF2B5EF4-FFF2-40B4-BE49-F238E27FC236}">
                <a16:creationId xmlns:a16="http://schemas.microsoft.com/office/drawing/2014/main" id="{AFD5CC63-474B-02BA-8C75-7E5D06E3DE8E}"/>
              </a:ext>
            </a:extLst>
          </p:cNvPr>
          <p:cNvSpPr txBox="1"/>
          <p:nvPr/>
        </p:nvSpPr>
        <p:spPr>
          <a:xfrm>
            <a:off x="3915094" y="4054476"/>
            <a:ext cx="2890167" cy="146251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defTabSz="753969" rtl="0">
              <a:defRPr/>
            </a:pPr>
            <a:r>
              <a:rPr lang="en-US" sz="2968" kern="1200" dirty="0">
                <a:solidFill>
                  <a:prstClr val="black"/>
                </a:solidFill>
                <a:latin typeface="Tahoma" panose="020B0604030504040204" pitchFamily="34" charset="0"/>
              </a:rPr>
              <a:t>Management Company LLC </a:t>
            </a:r>
          </a:p>
          <a:p>
            <a:pPr algn="ctr" defTabSz="753969" rtl="0">
              <a:defRPr/>
            </a:pPr>
            <a:r>
              <a:rPr lang="en-US" sz="2968" kern="1200" dirty="0">
                <a:solidFill>
                  <a:prstClr val="black"/>
                </a:solidFill>
                <a:latin typeface="Tahoma" panose="020B0604030504040204" pitchFamily="34" charset="0"/>
              </a:rPr>
              <a:t>1% Interest</a:t>
            </a:r>
          </a:p>
        </p:txBody>
      </p:sp>
      <p:sp>
        <p:nvSpPr>
          <p:cNvPr id="9" name="TextBox 8">
            <a:extLst>
              <a:ext uri="{FF2B5EF4-FFF2-40B4-BE49-F238E27FC236}">
                <a16:creationId xmlns:a16="http://schemas.microsoft.com/office/drawing/2014/main" id="{76B1FA96-DC28-42EC-07D2-2EA37A27CDA1}"/>
              </a:ext>
            </a:extLst>
          </p:cNvPr>
          <p:cNvSpPr txBox="1"/>
          <p:nvPr/>
        </p:nvSpPr>
        <p:spPr>
          <a:xfrm>
            <a:off x="12266611" y="4054475"/>
            <a:ext cx="3126989" cy="10057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defTabSz="753969" rtl="0">
              <a:defRPr/>
            </a:pPr>
            <a:r>
              <a:rPr lang="en-US" sz="2968" kern="1200" dirty="0">
                <a:solidFill>
                  <a:prstClr val="black"/>
                </a:solidFill>
                <a:latin typeface="Tahoma" panose="020B0604030504040204" pitchFamily="34" charset="0"/>
              </a:rPr>
              <a:t>99% Interest</a:t>
            </a:r>
          </a:p>
          <a:p>
            <a:pPr algn="ctr" defTabSz="753969" rtl="0">
              <a:defRPr/>
            </a:pPr>
            <a:r>
              <a:rPr lang="en-US" sz="2968" kern="1200" dirty="0">
                <a:solidFill>
                  <a:prstClr val="black"/>
                </a:solidFill>
                <a:latin typeface="Tahoma" panose="020B0604030504040204" pitchFamily="34" charset="0"/>
              </a:rPr>
              <a:t>Passive Investors</a:t>
            </a:r>
          </a:p>
        </p:txBody>
      </p:sp>
      <p:cxnSp>
        <p:nvCxnSpPr>
          <p:cNvPr id="10" name="Straight Connector 9">
            <a:extLst>
              <a:ext uri="{FF2B5EF4-FFF2-40B4-BE49-F238E27FC236}">
                <a16:creationId xmlns:a16="http://schemas.microsoft.com/office/drawing/2014/main" id="{224370D0-4E89-A8E0-103C-1B29F99277D0}"/>
              </a:ext>
            </a:extLst>
          </p:cNvPr>
          <p:cNvCxnSpPr>
            <a:stCxn id="8" idx="2"/>
            <a:endCxn id="6" idx="1"/>
          </p:cNvCxnSpPr>
          <p:nvPr/>
        </p:nvCxnSpPr>
        <p:spPr>
          <a:xfrm>
            <a:off x="5360178" y="5516992"/>
            <a:ext cx="2605015" cy="7993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B42D02-8CA8-DCCD-60AA-C50028D5C5DC}"/>
              </a:ext>
            </a:extLst>
          </p:cNvPr>
          <p:cNvCxnSpPr>
            <a:stCxn id="9" idx="2"/>
            <a:endCxn id="6" idx="5"/>
          </p:cNvCxnSpPr>
          <p:nvPr/>
        </p:nvCxnSpPr>
        <p:spPr>
          <a:xfrm flipH="1">
            <a:off x="11106679" y="5060263"/>
            <a:ext cx="2723427" cy="12560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65FB9D-4B87-3F4B-0E3D-0FC9619775AF}"/>
              </a:ext>
            </a:extLst>
          </p:cNvPr>
          <p:cNvSpPr txBox="1"/>
          <p:nvPr/>
        </p:nvSpPr>
        <p:spPr>
          <a:xfrm>
            <a:off x="6268791" y="9080852"/>
            <a:ext cx="6534291" cy="4984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defTabSz="753969" rtl="0">
              <a:defRPr/>
            </a:pPr>
            <a:r>
              <a:rPr lang="en-US" sz="2639" kern="1200" dirty="0">
                <a:solidFill>
                  <a:prstClr val="white"/>
                </a:solidFill>
                <a:latin typeface="Tahoma" panose="020B0604030504040204" pitchFamily="34" charset="0"/>
              </a:rPr>
              <a:t>Real Estate</a:t>
            </a:r>
          </a:p>
        </p:txBody>
      </p:sp>
      <p:cxnSp>
        <p:nvCxnSpPr>
          <p:cNvPr id="13" name="Straight Connector 12">
            <a:extLst>
              <a:ext uri="{FF2B5EF4-FFF2-40B4-BE49-F238E27FC236}">
                <a16:creationId xmlns:a16="http://schemas.microsoft.com/office/drawing/2014/main" id="{2BDBC6C3-033B-F964-70E4-70FF007CCF4C}"/>
              </a:ext>
            </a:extLst>
          </p:cNvPr>
          <p:cNvCxnSpPr>
            <a:stCxn id="6" idx="3"/>
            <a:endCxn id="12" idx="0"/>
          </p:cNvCxnSpPr>
          <p:nvPr/>
        </p:nvCxnSpPr>
        <p:spPr>
          <a:xfrm>
            <a:off x="9535936" y="8578215"/>
            <a:ext cx="1" cy="5026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A103B7-BD92-87AF-0EBD-41E6B476A9C7}"/>
              </a:ext>
            </a:extLst>
          </p:cNvPr>
          <p:cNvSpPr txBox="1"/>
          <p:nvPr/>
        </p:nvSpPr>
        <p:spPr>
          <a:xfrm>
            <a:off x="3915094" y="2845363"/>
            <a:ext cx="2890167" cy="5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Gary</a:t>
            </a:r>
          </a:p>
        </p:txBody>
      </p:sp>
      <p:cxnSp>
        <p:nvCxnSpPr>
          <p:cNvPr id="15" name="Straight Connector 14">
            <a:extLst>
              <a:ext uri="{FF2B5EF4-FFF2-40B4-BE49-F238E27FC236}">
                <a16:creationId xmlns:a16="http://schemas.microsoft.com/office/drawing/2014/main" id="{0A9089EC-4904-7208-8344-3DA89AD189D6}"/>
              </a:ext>
            </a:extLst>
          </p:cNvPr>
          <p:cNvCxnSpPr>
            <a:stCxn id="8" idx="0"/>
            <a:endCxn id="14" idx="2"/>
          </p:cNvCxnSpPr>
          <p:nvPr/>
        </p:nvCxnSpPr>
        <p:spPr>
          <a:xfrm flipV="1">
            <a:off x="5360178" y="3394424"/>
            <a:ext cx="0" cy="66005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A6903E-7C4B-A952-35C3-D3DB306D6FC6}"/>
              </a:ext>
            </a:extLst>
          </p:cNvPr>
          <p:cNvSpPr txBox="1"/>
          <p:nvPr/>
        </p:nvSpPr>
        <p:spPr>
          <a:xfrm>
            <a:off x="12266610" y="2461443"/>
            <a:ext cx="3126987" cy="100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753969" rtl="0"/>
            <a:r>
              <a:rPr lang="en-US" sz="2968" kern="1200" dirty="0" err="1">
                <a:solidFill>
                  <a:prstClr val="white"/>
                </a:solidFill>
                <a:latin typeface="Tahoma" panose="020B0604030504040204" pitchFamily="34" charset="0"/>
              </a:rPr>
              <a:t>IDGT</a:t>
            </a:r>
            <a:r>
              <a:rPr lang="en-US" sz="2968" kern="1200" dirty="0">
                <a:solidFill>
                  <a:prstClr val="white"/>
                </a:solidFill>
                <a:latin typeface="Tahoma" panose="020B0604030504040204" pitchFamily="34" charset="0"/>
              </a:rPr>
              <a:t> for Gary’s Kids</a:t>
            </a:r>
          </a:p>
        </p:txBody>
      </p:sp>
      <p:cxnSp>
        <p:nvCxnSpPr>
          <p:cNvPr id="17" name="Straight Connector 16">
            <a:extLst>
              <a:ext uri="{FF2B5EF4-FFF2-40B4-BE49-F238E27FC236}">
                <a16:creationId xmlns:a16="http://schemas.microsoft.com/office/drawing/2014/main" id="{CC102ABA-2C24-F3F4-E8D5-E68131FE4A6C}"/>
              </a:ext>
            </a:extLst>
          </p:cNvPr>
          <p:cNvCxnSpPr>
            <a:cxnSpLocks/>
            <a:stCxn id="16" idx="2"/>
            <a:endCxn id="9" idx="0"/>
          </p:cNvCxnSpPr>
          <p:nvPr/>
        </p:nvCxnSpPr>
        <p:spPr>
          <a:xfrm>
            <a:off x="13830104" y="3467231"/>
            <a:ext cx="2" cy="5872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95CE72D-4A2A-0D59-BF47-28E1A19C6C5B}"/>
              </a:ext>
            </a:extLst>
          </p:cNvPr>
          <p:cNvSpPr txBox="1"/>
          <p:nvPr/>
        </p:nvSpPr>
        <p:spPr>
          <a:xfrm>
            <a:off x="8477497" y="2845362"/>
            <a:ext cx="2116878" cy="5490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Lender</a:t>
            </a:r>
          </a:p>
        </p:txBody>
      </p:sp>
      <p:cxnSp>
        <p:nvCxnSpPr>
          <p:cNvPr id="19" name="Straight Connector 18">
            <a:extLst>
              <a:ext uri="{FF2B5EF4-FFF2-40B4-BE49-F238E27FC236}">
                <a16:creationId xmlns:a16="http://schemas.microsoft.com/office/drawing/2014/main" id="{B26B5AFD-E7CD-1C11-A209-4C3301C5376C}"/>
              </a:ext>
            </a:extLst>
          </p:cNvPr>
          <p:cNvCxnSpPr>
            <a:stCxn id="18" idx="2"/>
            <a:endCxn id="6" idx="0"/>
          </p:cNvCxnSpPr>
          <p:nvPr/>
        </p:nvCxnSpPr>
        <p:spPr>
          <a:xfrm>
            <a:off x="9535936" y="3394423"/>
            <a:ext cx="0" cy="66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D034D1-6CC3-BAA1-BB51-8F0C8D284D5C}"/>
              </a:ext>
            </a:extLst>
          </p:cNvPr>
          <p:cNvCxnSpPr>
            <a:stCxn id="14" idx="3"/>
            <a:endCxn id="18" idx="1"/>
          </p:cNvCxnSpPr>
          <p:nvPr/>
        </p:nvCxnSpPr>
        <p:spPr>
          <a:xfrm flipV="1">
            <a:off x="6805261" y="3119893"/>
            <a:ext cx="1672236" cy="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C9AB80-6EB9-42EC-E705-4000FF2C34E5}"/>
              </a:ext>
            </a:extLst>
          </p:cNvPr>
          <p:cNvSpPr txBox="1"/>
          <p:nvPr/>
        </p:nvSpPr>
        <p:spPr>
          <a:xfrm>
            <a:off x="6582939" y="1806561"/>
            <a:ext cx="2116878" cy="54906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753969" rtl="0"/>
            <a:r>
              <a:rPr lang="en-US" sz="2968" kern="1200" dirty="0">
                <a:solidFill>
                  <a:prstClr val="black"/>
                </a:solidFill>
                <a:latin typeface="Tahoma" panose="020B0604030504040204" pitchFamily="34" charset="0"/>
              </a:rPr>
              <a:t>Guaranty</a:t>
            </a:r>
          </a:p>
        </p:txBody>
      </p:sp>
      <p:cxnSp>
        <p:nvCxnSpPr>
          <p:cNvPr id="22" name="Straight Connector 21">
            <a:extLst>
              <a:ext uri="{FF2B5EF4-FFF2-40B4-BE49-F238E27FC236}">
                <a16:creationId xmlns:a16="http://schemas.microsoft.com/office/drawing/2014/main" id="{F8B27496-8684-0EAD-5483-32467EBF746F}"/>
              </a:ext>
            </a:extLst>
          </p:cNvPr>
          <p:cNvCxnSpPr>
            <a:stCxn id="21" idx="2"/>
          </p:cNvCxnSpPr>
          <p:nvPr/>
        </p:nvCxnSpPr>
        <p:spPr>
          <a:xfrm flipH="1">
            <a:off x="7641377" y="2355622"/>
            <a:ext cx="1" cy="79426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D1D505-9BA8-DF67-0DA0-789EC8CE6979}"/>
              </a:ext>
            </a:extLst>
          </p:cNvPr>
          <p:cNvSpPr txBox="1"/>
          <p:nvPr/>
        </p:nvSpPr>
        <p:spPr>
          <a:xfrm>
            <a:off x="2904985" y="6508249"/>
            <a:ext cx="3363806" cy="10057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753969" rtl="0"/>
            <a:r>
              <a:rPr lang="en-US" sz="2968" kern="1200" dirty="0">
                <a:solidFill>
                  <a:prstClr val="white"/>
                </a:solidFill>
                <a:latin typeface="Tahoma" panose="020B0604030504040204" pitchFamily="34" charset="0"/>
              </a:rPr>
              <a:t>Pierre</a:t>
            </a:r>
          </a:p>
          <a:p>
            <a:pPr algn="ctr" defTabSz="753969" rtl="0"/>
            <a:r>
              <a:rPr lang="en-US" sz="2968" kern="1200" dirty="0">
                <a:solidFill>
                  <a:prstClr val="white"/>
                </a:solidFill>
                <a:latin typeface="Tahoma" panose="020B0604030504040204" pitchFamily="34" charset="0"/>
              </a:rPr>
              <a:t>Rev. Rul. 2004-77</a:t>
            </a:r>
          </a:p>
        </p:txBody>
      </p:sp>
      <p:pic>
        <p:nvPicPr>
          <p:cNvPr id="3" name="Picture 2">
            <a:extLst>
              <a:ext uri="{FF2B5EF4-FFF2-40B4-BE49-F238E27FC236}">
                <a16:creationId xmlns:a16="http://schemas.microsoft.com/office/drawing/2014/main" id="{5D83F570-86C3-D573-0939-2DF231AE2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70840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83F0C-DED0-57BF-03B4-32D7847141E6}"/>
              </a:ext>
            </a:extLst>
          </p:cNvPr>
          <p:cNvSpPr>
            <a:spLocks noGrp="1"/>
          </p:cNvSpPr>
          <p:nvPr>
            <p:ph type="title"/>
          </p:nvPr>
        </p:nvSpPr>
        <p:spPr>
          <a:xfrm>
            <a:off x="3549174" y="602120"/>
            <a:ext cx="13332836" cy="2185952"/>
          </a:xfrm>
        </p:spPr>
        <p:txBody>
          <a:bodyPr/>
          <a:lstStyle/>
          <a:p>
            <a:r>
              <a:rPr lang="en-US" dirty="0">
                <a:solidFill>
                  <a:srgbClr val="1C92D2"/>
                </a:solidFill>
              </a:rPr>
              <a:t>Gary Greenfield Issues</a:t>
            </a:r>
          </a:p>
        </p:txBody>
      </p:sp>
      <p:sp>
        <p:nvSpPr>
          <p:cNvPr id="3" name="Content Placeholder 2">
            <a:extLst>
              <a:ext uri="{FF2B5EF4-FFF2-40B4-BE49-F238E27FC236}">
                <a16:creationId xmlns:a16="http://schemas.microsoft.com/office/drawing/2014/main" id="{09B8963C-B75F-8E24-90ED-FDCC0E6CD7EB}"/>
              </a:ext>
            </a:extLst>
          </p:cNvPr>
          <p:cNvSpPr>
            <a:spLocks noGrp="1"/>
          </p:cNvSpPr>
          <p:nvPr>
            <p:ph idx="1"/>
          </p:nvPr>
        </p:nvSpPr>
        <p:spPr/>
        <p:txBody>
          <a:bodyPr>
            <a:normAutofit/>
          </a:bodyPr>
          <a:lstStyle/>
          <a:p>
            <a:r>
              <a:rPr lang="en-US" dirty="0"/>
              <a:t>Gary’s Guaranty of Loan</a:t>
            </a:r>
          </a:p>
          <a:p>
            <a:pPr lvl="1"/>
            <a:r>
              <a:rPr lang="en-US" dirty="0"/>
              <a:t>Guaranty Fee?</a:t>
            </a:r>
          </a:p>
          <a:p>
            <a:r>
              <a:rPr lang="en-US" dirty="0"/>
              <a:t>How Do Gary’s Kids Get Funds to Make Investment in Deal</a:t>
            </a:r>
          </a:p>
          <a:p>
            <a:pPr lvl="1"/>
            <a:r>
              <a:rPr lang="en-US" dirty="0"/>
              <a:t>Loan or Gift</a:t>
            </a:r>
          </a:p>
          <a:p>
            <a:r>
              <a:rPr lang="en-US" dirty="0"/>
              <a:t>Valuation Issues if Gary Gifts or Sells Interest to Trust</a:t>
            </a:r>
          </a:p>
          <a:p>
            <a:pPr lvl="1"/>
            <a:r>
              <a:rPr lang="en-US" dirty="0"/>
              <a:t>Timing of Rezoning </a:t>
            </a:r>
          </a:p>
          <a:p>
            <a:pPr lvl="1"/>
            <a:r>
              <a:rPr lang="en-US" dirty="0"/>
              <a:t>Similar to </a:t>
            </a:r>
            <a:r>
              <a:rPr lang="en-US" dirty="0" err="1"/>
              <a:t>LOI</a:t>
            </a:r>
            <a:r>
              <a:rPr lang="en-US" dirty="0"/>
              <a:t> in M&amp;A Deal</a:t>
            </a:r>
          </a:p>
        </p:txBody>
      </p:sp>
      <p:pic>
        <p:nvPicPr>
          <p:cNvPr id="4" name="Picture 3">
            <a:extLst>
              <a:ext uri="{FF2B5EF4-FFF2-40B4-BE49-F238E27FC236}">
                <a16:creationId xmlns:a16="http://schemas.microsoft.com/office/drawing/2014/main" id="{33540F5B-4F8A-B549-C39A-624AFD146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09070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83F0C-DED0-57BF-03B4-32D7847141E6}"/>
              </a:ext>
            </a:extLst>
          </p:cNvPr>
          <p:cNvSpPr>
            <a:spLocks noGrp="1"/>
          </p:cNvSpPr>
          <p:nvPr>
            <p:ph type="title"/>
          </p:nvPr>
        </p:nvSpPr>
        <p:spPr>
          <a:xfrm>
            <a:off x="3549174" y="602120"/>
            <a:ext cx="13332836" cy="2185952"/>
          </a:xfrm>
        </p:spPr>
        <p:txBody>
          <a:bodyPr/>
          <a:lstStyle/>
          <a:p>
            <a:r>
              <a:rPr lang="en-US" dirty="0">
                <a:solidFill>
                  <a:srgbClr val="1C92D2"/>
                </a:solidFill>
              </a:rPr>
              <a:t>Gary Greenfield Issues</a:t>
            </a:r>
          </a:p>
        </p:txBody>
      </p:sp>
      <p:sp>
        <p:nvSpPr>
          <p:cNvPr id="3" name="Content Placeholder 2">
            <a:extLst>
              <a:ext uri="{FF2B5EF4-FFF2-40B4-BE49-F238E27FC236}">
                <a16:creationId xmlns:a16="http://schemas.microsoft.com/office/drawing/2014/main" id="{09B8963C-B75F-8E24-90ED-FDCC0E6CD7EB}"/>
              </a:ext>
            </a:extLst>
          </p:cNvPr>
          <p:cNvSpPr>
            <a:spLocks noGrp="1"/>
          </p:cNvSpPr>
          <p:nvPr>
            <p:ph idx="1"/>
          </p:nvPr>
        </p:nvSpPr>
        <p:spPr/>
        <p:txBody>
          <a:bodyPr>
            <a:normAutofit/>
          </a:bodyPr>
          <a:lstStyle/>
          <a:p>
            <a:r>
              <a:rPr lang="en-US" dirty="0"/>
              <a:t>Should the Trust for Gary’s Kids Be a Grantor or Non-Grantor Trust?</a:t>
            </a:r>
          </a:p>
          <a:p>
            <a:r>
              <a:rPr lang="en-US" dirty="0"/>
              <a:t>If selling to the trust, consider §§ 453(e), 453A, Rev. Rul. 89-108, etc. If to multiple trusts for reasons such as separate § 199A phaseout limits, consider § 643(f)</a:t>
            </a:r>
          </a:p>
          <a:p>
            <a:r>
              <a:rPr lang="en-US" dirty="0"/>
              <a:t>How Does a Trust or Trustee Materially Participate?</a:t>
            </a:r>
          </a:p>
          <a:p>
            <a:pPr lvl="1"/>
            <a:r>
              <a:rPr lang="en-US" i="1" dirty="0"/>
              <a:t>Mattie K. Carter Trust</a:t>
            </a:r>
          </a:p>
          <a:p>
            <a:pPr lvl="1"/>
            <a:r>
              <a:rPr lang="en-US" i="1" dirty="0"/>
              <a:t>Frank </a:t>
            </a:r>
            <a:r>
              <a:rPr lang="en-US" i="1" dirty="0" err="1"/>
              <a:t>Aragona</a:t>
            </a:r>
            <a:r>
              <a:rPr lang="en-US" i="1" dirty="0"/>
              <a:t> Trust</a:t>
            </a:r>
            <a:endParaRPr lang="en-US" dirty="0"/>
          </a:p>
        </p:txBody>
      </p:sp>
      <p:pic>
        <p:nvPicPr>
          <p:cNvPr id="4" name="Picture 3">
            <a:extLst>
              <a:ext uri="{FF2B5EF4-FFF2-40B4-BE49-F238E27FC236}">
                <a16:creationId xmlns:a16="http://schemas.microsoft.com/office/drawing/2014/main" id="{DD91EEEF-5324-C893-16B1-D5E096EA7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80441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83F0C-DED0-57BF-03B4-32D7847141E6}"/>
              </a:ext>
            </a:extLst>
          </p:cNvPr>
          <p:cNvSpPr>
            <a:spLocks noGrp="1"/>
          </p:cNvSpPr>
          <p:nvPr>
            <p:ph type="title"/>
          </p:nvPr>
        </p:nvSpPr>
        <p:spPr>
          <a:xfrm>
            <a:off x="3549174" y="602120"/>
            <a:ext cx="13332836" cy="2185952"/>
          </a:xfrm>
        </p:spPr>
        <p:txBody>
          <a:bodyPr/>
          <a:lstStyle/>
          <a:p>
            <a:r>
              <a:rPr lang="en-US" dirty="0">
                <a:solidFill>
                  <a:srgbClr val="1C92D2"/>
                </a:solidFill>
              </a:rPr>
              <a:t>Gary Greenfield Issues</a:t>
            </a:r>
          </a:p>
        </p:txBody>
      </p:sp>
      <p:sp>
        <p:nvSpPr>
          <p:cNvPr id="3" name="Content Placeholder 2">
            <a:extLst>
              <a:ext uri="{FF2B5EF4-FFF2-40B4-BE49-F238E27FC236}">
                <a16:creationId xmlns:a16="http://schemas.microsoft.com/office/drawing/2014/main" id="{09B8963C-B75F-8E24-90ED-FDCC0E6CD7EB}"/>
              </a:ext>
            </a:extLst>
          </p:cNvPr>
          <p:cNvSpPr>
            <a:spLocks noGrp="1"/>
          </p:cNvSpPr>
          <p:nvPr>
            <p:ph idx="1"/>
          </p:nvPr>
        </p:nvSpPr>
        <p:spPr/>
        <p:txBody>
          <a:bodyPr>
            <a:normAutofit/>
          </a:bodyPr>
          <a:lstStyle/>
          <a:p>
            <a:r>
              <a:rPr lang="en-US" dirty="0"/>
              <a:t>Dealer Concerns</a:t>
            </a:r>
          </a:p>
          <a:p>
            <a:pPr lvl="1"/>
            <a:r>
              <a:rPr lang="en-US" dirty="0"/>
              <a:t>Multiple Sales</a:t>
            </a:r>
          </a:p>
          <a:p>
            <a:pPr lvl="1"/>
            <a:r>
              <a:rPr lang="en-US" dirty="0"/>
              <a:t>Dealer or Investor</a:t>
            </a:r>
          </a:p>
          <a:p>
            <a:pPr lvl="1"/>
            <a:r>
              <a:rPr lang="en-US" dirty="0"/>
              <a:t>Capital Gain v. Ordinary Income</a:t>
            </a:r>
          </a:p>
          <a:p>
            <a:r>
              <a:rPr lang="en-US" dirty="0"/>
              <a:t>Two-Step Intermediate Sale to Lock in Gain Before Further  Development</a:t>
            </a:r>
          </a:p>
          <a:p>
            <a:r>
              <a:rPr lang="en-US" dirty="0"/>
              <a:t>Use of voting and non-voting interests to deal with third party or related considerations</a:t>
            </a:r>
          </a:p>
        </p:txBody>
      </p:sp>
      <p:pic>
        <p:nvPicPr>
          <p:cNvPr id="4" name="Picture 3">
            <a:extLst>
              <a:ext uri="{FF2B5EF4-FFF2-40B4-BE49-F238E27FC236}">
                <a16:creationId xmlns:a16="http://schemas.microsoft.com/office/drawing/2014/main" id="{309A3456-2400-5E70-F9FA-1F154847E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66544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0809-EB21-F62F-2D6D-9356F325B1B1}"/>
              </a:ext>
            </a:extLst>
          </p:cNvPr>
          <p:cNvSpPr>
            <a:spLocks noGrp="1"/>
          </p:cNvSpPr>
          <p:nvPr>
            <p:ph type="title"/>
          </p:nvPr>
        </p:nvSpPr>
        <p:spPr/>
        <p:txBody>
          <a:bodyPr/>
          <a:lstStyle/>
          <a:p>
            <a:pPr algn="ctr"/>
            <a:r>
              <a:rPr lang="en-US" dirty="0">
                <a:solidFill>
                  <a:srgbClr val="1C92D2"/>
                </a:solidFill>
              </a:rPr>
              <a:t>Hypothetical 5 – </a:t>
            </a:r>
            <a:r>
              <a:rPr lang="en-US" dirty="0" err="1">
                <a:solidFill>
                  <a:srgbClr val="1C92D2"/>
                </a:solidFill>
              </a:rPr>
              <a:t>QOZ</a:t>
            </a:r>
            <a:r>
              <a:rPr lang="en-US" dirty="0">
                <a:solidFill>
                  <a:srgbClr val="1C92D2"/>
                </a:solidFill>
              </a:rPr>
              <a:t> Planning</a:t>
            </a:r>
          </a:p>
        </p:txBody>
      </p:sp>
      <p:sp>
        <p:nvSpPr>
          <p:cNvPr id="3" name="Content Placeholder 2">
            <a:extLst>
              <a:ext uri="{FF2B5EF4-FFF2-40B4-BE49-F238E27FC236}">
                <a16:creationId xmlns:a16="http://schemas.microsoft.com/office/drawing/2014/main" id="{3AC52E59-AC44-7675-51A3-B94F0E9F5F21}"/>
              </a:ext>
            </a:extLst>
          </p:cNvPr>
          <p:cNvSpPr>
            <a:spLocks noGrp="1"/>
          </p:cNvSpPr>
          <p:nvPr>
            <p:ph idx="1"/>
          </p:nvPr>
        </p:nvSpPr>
        <p:spPr/>
        <p:txBody>
          <a:bodyPr>
            <a:normAutofit/>
          </a:bodyPr>
          <a:lstStyle/>
          <a:p>
            <a:r>
              <a:rPr lang="en-US" dirty="0"/>
              <a:t>Oscar </a:t>
            </a:r>
            <a:r>
              <a:rPr lang="en-US" dirty="0" err="1"/>
              <a:t>Oldmoney</a:t>
            </a:r>
            <a:r>
              <a:rPr lang="en-US" dirty="0"/>
              <a:t> has a large concentration of very low basis tobacco stocks that have been in his family for many years.</a:t>
            </a:r>
          </a:p>
          <a:p>
            <a:pPr lvl="1"/>
            <a:r>
              <a:rPr lang="en-US" dirty="0"/>
              <a:t>He is concerned that “vaping” and legalized marijuana will be a disruptive force and wants to diversify out of the tobacco stocks, but wants to minimize the resulting gain.</a:t>
            </a:r>
          </a:p>
          <a:p>
            <a:pPr lvl="1"/>
            <a:r>
              <a:rPr lang="en-US" dirty="0"/>
              <a:t>On August 1, 2026, Oscar sells the tobacco stocks and on January 1, 2027, Oscar reinvests the gain on the sale in a “Qualified Opportunity Fund” (QOF), which, in turn, has invested 90% or more of its assets in Qualified Opportunity Zone property.  </a:t>
            </a:r>
          </a:p>
          <a:p>
            <a:pPr marL="0" indent="0">
              <a:buNone/>
            </a:pPr>
            <a:endParaRPr lang="en-US" dirty="0"/>
          </a:p>
        </p:txBody>
      </p:sp>
      <p:pic>
        <p:nvPicPr>
          <p:cNvPr id="4" name="Picture 3">
            <a:extLst>
              <a:ext uri="{FF2B5EF4-FFF2-40B4-BE49-F238E27FC236}">
                <a16:creationId xmlns:a16="http://schemas.microsoft.com/office/drawing/2014/main" id="{535DF353-7ACF-63E0-1E89-1130DD8E9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2739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DA233528-6C43-E270-6FBF-2427C6C46871}"/>
              </a:ext>
            </a:extLst>
          </p:cNvPr>
          <p:cNvGrpSpPr/>
          <p:nvPr/>
        </p:nvGrpSpPr>
        <p:grpSpPr>
          <a:xfrm>
            <a:off x="0" y="635"/>
            <a:ext cx="20104099" cy="11308555"/>
            <a:chOff x="0" y="0"/>
            <a:chExt cx="20104099" cy="11308555"/>
          </a:xfrm>
        </p:grpSpPr>
        <p:pic>
          <p:nvPicPr>
            <p:cNvPr id="7" name="object 3">
              <a:extLst>
                <a:ext uri="{FF2B5EF4-FFF2-40B4-BE49-F238E27FC236}">
                  <a16:creationId xmlns:a16="http://schemas.microsoft.com/office/drawing/2014/main" id="{4DE7871C-6A78-D8B6-E05F-1169C2FA455C}"/>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0499AE23-1001-8132-286E-8D6F091FEF66}"/>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C899085F-AC5A-696E-CAD0-7744F3DEB00C}"/>
                </a:ext>
              </a:extLst>
            </p:cNvPr>
            <p:cNvSpPr/>
            <p:nvPr/>
          </p:nvSpPr>
          <p:spPr>
            <a:xfrm>
              <a:off x="2331520" y="3015153"/>
              <a:ext cx="15441294" cy="6677488"/>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F6568ECE-8662-7E14-EFF6-17AF9D880C92}"/>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580FB32C-3504-A307-6817-4C53EC321F9D}"/>
                </a:ext>
              </a:extLst>
            </p:cNvPr>
            <p:cNvPicPr/>
            <p:nvPr/>
          </p:nvPicPr>
          <p:blipFill>
            <a:blip r:embed="rId4" cstate="print"/>
            <a:stretch>
              <a:fillRect/>
            </a:stretch>
          </p:blipFill>
          <p:spPr>
            <a:xfrm>
              <a:off x="15490826" y="9337385"/>
              <a:ext cx="2766013" cy="1158546"/>
            </a:xfrm>
            <a:prstGeom prst="rect">
              <a:avLst/>
            </a:prstGeom>
          </p:spPr>
        </p:pic>
      </p:grpSp>
      <p:sp>
        <p:nvSpPr>
          <p:cNvPr id="5" name="Title 4"/>
          <p:cNvSpPr>
            <a:spLocks noGrp="1"/>
          </p:cNvSpPr>
          <p:nvPr>
            <p:ph type="title"/>
          </p:nvPr>
        </p:nvSpPr>
        <p:spPr>
          <a:xfrm>
            <a:off x="2331285" y="1087136"/>
            <a:ext cx="16390657" cy="1700936"/>
          </a:xfrm>
        </p:spPr>
        <p:txBody>
          <a:bodyPr>
            <a:noAutofit/>
          </a:bodyPr>
          <a:lstStyle/>
          <a:p>
            <a:r>
              <a:rPr lang="en-US" sz="5500" b="1" dirty="0">
                <a:solidFill>
                  <a:srgbClr val="1C92D2"/>
                </a:solidFill>
                <a:latin typeface="Tahoma" panose="020B0604030504040204" pitchFamily="34" charset="0"/>
                <a:ea typeface="Tahoma" panose="020B0604030504040204" pitchFamily="34" charset="0"/>
                <a:cs typeface="Tahoma" panose="020B0604030504040204" pitchFamily="34" charset="0"/>
              </a:rPr>
              <a:t>Hypothetical 1 – There’s No Place Like Home</a:t>
            </a:r>
          </a:p>
        </p:txBody>
      </p:sp>
      <p:sp>
        <p:nvSpPr>
          <p:cNvPr id="6" name="Content Placeholder 5"/>
          <p:cNvSpPr>
            <a:spLocks noGrp="1"/>
          </p:cNvSpPr>
          <p:nvPr>
            <p:ph idx="1"/>
          </p:nvPr>
        </p:nvSpPr>
        <p:spPr>
          <a:xfrm>
            <a:off x="2813049" y="4139997"/>
            <a:ext cx="14478001" cy="4977218"/>
          </a:xfrm>
        </p:spPr>
        <p:txBody>
          <a:body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Dr. Dorothy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Ozman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 surgeon, is married and owns her residence in her own name.  </a:t>
            </a:r>
          </a:p>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Dorothy co-owns an inherited beach house with her brother, Mike. Dorothy pays all of the expenses for the house, but she and Mike split the rental income.</a:t>
            </a:r>
          </a:p>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Dorothy’s son, David, plays in a 1980’s Toto cover band in NYC.  David lives in a $2 million apartment that Dorothy owns and allows him to use rent-free</a:t>
            </a:r>
          </a:p>
          <a:p>
            <a:endParaRPr lang="en-US" sz="5277" dirty="0"/>
          </a:p>
          <a:p>
            <a:pPr marL="0" indent="0">
              <a:buNone/>
            </a:pPr>
            <a:endParaRPr lang="en-US" sz="5277" dirty="0"/>
          </a:p>
          <a:p>
            <a:endParaRPr lang="en-US" dirty="0"/>
          </a:p>
        </p:txBody>
      </p:sp>
    </p:spTree>
    <p:extLst>
      <p:ext uri="{BB962C8B-B14F-4D97-AF65-F5344CB8AC3E}">
        <p14:creationId xmlns:p14="http://schemas.microsoft.com/office/powerpoint/2010/main" val="2647571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0809-EB21-F62F-2D6D-9356F325B1B1}"/>
              </a:ext>
            </a:extLst>
          </p:cNvPr>
          <p:cNvSpPr>
            <a:spLocks noGrp="1"/>
          </p:cNvSpPr>
          <p:nvPr>
            <p:ph type="title"/>
          </p:nvPr>
        </p:nvSpPr>
        <p:spPr/>
        <p:txBody>
          <a:bodyPr/>
          <a:lstStyle/>
          <a:p>
            <a:pPr algn="ctr"/>
            <a:r>
              <a:rPr lang="en-US" dirty="0">
                <a:solidFill>
                  <a:srgbClr val="1C92D2"/>
                </a:solidFill>
              </a:rPr>
              <a:t>Hypothetical 5- Oscar </a:t>
            </a:r>
            <a:r>
              <a:rPr lang="en-US" dirty="0" err="1">
                <a:solidFill>
                  <a:srgbClr val="1C92D2"/>
                </a:solidFill>
              </a:rPr>
              <a:t>Oldmoney</a:t>
            </a:r>
            <a:endParaRPr lang="en-US" dirty="0">
              <a:solidFill>
                <a:srgbClr val="1C92D2"/>
              </a:solidFill>
            </a:endParaRPr>
          </a:p>
        </p:txBody>
      </p:sp>
      <p:sp>
        <p:nvSpPr>
          <p:cNvPr id="3" name="Content Placeholder 2">
            <a:extLst>
              <a:ext uri="{FF2B5EF4-FFF2-40B4-BE49-F238E27FC236}">
                <a16:creationId xmlns:a16="http://schemas.microsoft.com/office/drawing/2014/main" id="{3AC52E59-AC44-7675-51A3-B94F0E9F5F21}"/>
              </a:ext>
            </a:extLst>
          </p:cNvPr>
          <p:cNvSpPr>
            <a:spLocks noGrp="1"/>
          </p:cNvSpPr>
          <p:nvPr>
            <p:ph idx="1"/>
          </p:nvPr>
        </p:nvSpPr>
        <p:spPr/>
        <p:txBody>
          <a:bodyPr>
            <a:normAutofit/>
          </a:bodyPr>
          <a:lstStyle/>
          <a:p>
            <a:r>
              <a:rPr lang="en-US" dirty="0"/>
              <a:t>Oscar comes to you in 2028 and tells you that he wants to take advantage of the current gift tax exemption before the Democrats take control of the House and Senate again, as he is worried the $15 million exemption will be reduced.  He would like to gift his QOF Interest but is concerned about triggering the deferred gain.</a:t>
            </a:r>
          </a:p>
          <a:p>
            <a:r>
              <a:rPr lang="en-US" dirty="0"/>
              <a:t>Transfers of interests in QOFs, even gifts, usually constitute “inclusion events”, which will accelerate deferred gain (however, death or transfers to grantor trusts are not inclusion events).</a:t>
            </a:r>
          </a:p>
          <a:p>
            <a:pPr lvl="1"/>
            <a:endParaRPr lang="en-US" dirty="0"/>
          </a:p>
          <a:p>
            <a:endParaRPr lang="en-US" dirty="0"/>
          </a:p>
        </p:txBody>
      </p:sp>
      <p:pic>
        <p:nvPicPr>
          <p:cNvPr id="4" name="Picture 3">
            <a:extLst>
              <a:ext uri="{FF2B5EF4-FFF2-40B4-BE49-F238E27FC236}">
                <a16:creationId xmlns:a16="http://schemas.microsoft.com/office/drawing/2014/main" id="{D72A7D1E-2502-6E82-07F5-3EEE1F0DD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81257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0809-EB21-F62F-2D6D-9356F325B1B1}"/>
              </a:ext>
            </a:extLst>
          </p:cNvPr>
          <p:cNvSpPr>
            <a:spLocks noGrp="1"/>
          </p:cNvSpPr>
          <p:nvPr>
            <p:ph type="title"/>
          </p:nvPr>
        </p:nvSpPr>
        <p:spPr/>
        <p:txBody>
          <a:bodyPr/>
          <a:lstStyle/>
          <a:p>
            <a:pPr algn="ctr"/>
            <a:r>
              <a:rPr lang="en-US" dirty="0">
                <a:solidFill>
                  <a:srgbClr val="1C92D2"/>
                </a:solidFill>
              </a:rPr>
              <a:t>Hypothetical 5- Oscar </a:t>
            </a:r>
            <a:r>
              <a:rPr lang="en-US" dirty="0" err="1">
                <a:solidFill>
                  <a:srgbClr val="1C92D2"/>
                </a:solidFill>
              </a:rPr>
              <a:t>Oldmoney</a:t>
            </a:r>
            <a:endParaRPr lang="en-US" dirty="0">
              <a:solidFill>
                <a:srgbClr val="1C92D2"/>
              </a:solidFill>
            </a:endParaRPr>
          </a:p>
        </p:txBody>
      </p:sp>
      <p:sp>
        <p:nvSpPr>
          <p:cNvPr id="3" name="Content Placeholder 2">
            <a:extLst>
              <a:ext uri="{FF2B5EF4-FFF2-40B4-BE49-F238E27FC236}">
                <a16:creationId xmlns:a16="http://schemas.microsoft.com/office/drawing/2014/main" id="{3AC52E59-AC44-7675-51A3-B94F0E9F5F21}"/>
              </a:ext>
            </a:extLst>
          </p:cNvPr>
          <p:cNvSpPr>
            <a:spLocks noGrp="1"/>
          </p:cNvSpPr>
          <p:nvPr>
            <p:ph idx="1"/>
          </p:nvPr>
        </p:nvSpPr>
        <p:spPr/>
        <p:txBody>
          <a:bodyPr>
            <a:normAutofit/>
          </a:bodyPr>
          <a:lstStyle/>
          <a:p>
            <a:r>
              <a:rPr lang="en-US" dirty="0"/>
              <a:t>Can Oscar gift the QOF Interest to his son, Fred, without triggering an inclusion event?</a:t>
            </a:r>
          </a:p>
          <a:p>
            <a:pPr marL="753969" lvl="1" indent="0">
              <a:buNone/>
            </a:pPr>
            <a:r>
              <a:rPr lang="en-US" dirty="0"/>
              <a:t> </a:t>
            </a:r>
          </a:p>
          <a:p>
            <a:r>
              <a:rPr lang="en-US" dirty="0"/>
              <a:t>Can Oscar gift the QOF Interest to his wife, Olivia without triggering an inclusion event?</a:t>
            </a:r>
          </a:p>
          <a:p>
            <a:pPr lvl="1"/>
            <a:r>
              <a:rPr lang="en-US" dirty="0"/>
              <a:t>Does Section 1041 Override?</a:t>
            </a:r>
          </a:p>
          <a:p>
            <a:pPr marL="1507937" lvl="2" indent="0">
              <a:buNone/>
            </a:pPr>
            <a:endParaRPr lang="en-US" dirty="0"/>
          </a:p>
          <a:p>
            <a:r>
              <a:rPr lang="en-US" dirty="0"/>
              <a:t>Can Oscar gift the QOF Interest to Rady Children’s Hospital without triggering an inclusion event?</a:t>
            </a:r>
          </a:p>
          <a:p>
            <a:pPr lvl="1"/>
            <a:endParaRPr lang="en-US" dirty="0"/>
          </a:p>
          <a:p>
            <a:endParaRPr lang="en-US" dirty="0"/>
          </a:p>
        </p:txBody>
      </p:sp>
      <p:pic>
        <p:nvPicPr>
          <p:cNvPr id="4" name="Picture 3">
            <a:extLst>
              <a:ext uri="{FF2B5EF4-FFF2-40B4-BE49-F238E27FC236}">
                <a16:creationId xmlns:a16="http://schemas.microsoft.com/office/drawing/2014/main" id="{E89BE310-7FF0-689B-2F19-6FF1AD5B2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693497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0809-EB21-F62F-2D6D-9356F325B1B1}"/>
              </a:ext>
            </a:extLst>
          </p:cNvPr>
          <p:cNvSpPr>
            <a:spLocks noGrp="1"/>
          </p:cNvSpPr>
          <p:nvPr>
            <p:ph type="title"/>
          </p:nvPr>
        </p:nvSpPr>
        <p:spPr/>
        <p:txBody>
          <a:bodyPr/>
          <a:lstStyle/>
          <a:p>
            <a:pPr algn="ctr"/>
            <a:r>
              <a:rPr lang="en-US" dirty="0">
                <a:solidFill>
                  <a:srgbClr val="1C92D2"/>
                </a:solidFill>
              </a:rPr>
              <a:t>Hypothetical 5- Oscar </a:t>
            </a:r>
            <a:r>
              <a:rPr lang="en-US" dirty="0" err="1">
                <a:solidFill>
                  <a:srgbClr val="1C92D2"/>
                </a:solidFill>
              </a:rPr>
              <a:t>Oldmoney</a:t>
            </a:r>
            <a:endParaRPr lang="en-US" dirty="0">
              <a:solidFill>
                <a:srgbClr val="1C92D2"/>
              </a:solidFill>
            </a:endParaRPr>
          </a:p>
        </p:txBody>
      </p:sp>
      <p:sp>
        <p:nvSpPr>
          <p:cNvPr id="3" name="Content Placeholder 2">
            <a:extLst>
              <a:ext uri="{FF2B5EF4-FFF2-40B4-BE49-F238E27FC236}">
                <a16:creationId xmlns:a16="http://schemas.microsoft.com/office/drawing/2014/main" id="{3AC52E59-AC44-7675-51A3-B94F0E9F5F21}"/>
              </a:ext>
            </a:extLst>
          </p:cNvPr>
          <p:cNvSpPr>
            <a:spLocks noGrp="1"/>
          </p:cNvSpPr>
          <p:nvPr>
            <p:ph idx="1"/>
          </p:nvPr>
        </p:nvSpPr>
        <p:spPr/>
        <p:txBody>
          <a:bodyPr>
            <a:normAutofit/>
          </a:bodyPr>
          <a:lstStyle/>
          <a:p>
            <a:r>
              <a:rPr lang="en-US" dirty="0"/>
              <a:t>Can Oscar gift the QOF Interest to a “SLAT” for the benefit of his wife and children without triggering an inclusion event?</a:t>
            </a:r>
          </a:p>
          <a:p>
            <a:pPr lvl="2"/>
            <a:r>
              <a:rPr lang="en-US" dirty="0"/>
              <a:t>Assume the SLAT is a grantor trust</a:t>
            </a:r>
          </a:p>
          <a:p>
            <a:pPr lvl="2"/>
            <a:r>
              <a:rPr lang="en-US" dirty="0"/>
              <a:t>If so, will the SLAT be permitted to a basis adjustment after Oscar’s 5-year holding period requirement, or does the holding period begin anew?</a:t>
            </a:r>
          </a:p>
          <a:p>
            <a:r>
              <a:rPr lang="en-US" dirty="0"/>
              <a:t>Can Oscar gift the QOF Interest to a GRAT for the benefit of his children without triggering an inclusion event?</a:t>
            </a:r>
          </a:p>
          <a:p>
            <a:pPr lvl="1"/>
            <a:r>
              <a:rPr lang="en-US" dirty="0"/>
              <a:t>Assume the GRAT is a grantor trust</a:t>
            </a:r>
          </a:p>
          <a:p>
            <a:pPr lvl="1"/>
            <a:r>
              <a:rPr lang="en-US" dirty="0"/>
              <a:t>What about the remainder interest?</a:t>
            </a:r>
          </a:p>
          <a:p>
            <a:endParaRPr lang="en-US" dirty="0"/>
          </a:p>
          <a:p>
            <a:pPr lvl="1"/>
            <a:endParaRPr lang="en-US" dirty="0"/>
          </a:p>
          <a:p>
            <a:endParaRPr lang="en-US" dirty="0"/>
          </a:p>
        </p:txBody>
      </p:sp>
      <p:pic>
        <p:nvPicPr>
          <p:cNvPr id="4" name="Picture 3">
            <a:extLst>
              <a:ext uri="{FF2B5EF4-FFF2-40B4-BE49-F238E27FC236}">
                <a16:creationId xmlns:a16="http://schemas.microsoft.com/office/drawing/2014/main" id="{E968883F-1BC7-3E7F-B080-265019861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424745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0809-EB21-F62F-2D6D-9356F325B1B1}"/>
              </a:ext>
            </a:extLst>
          </p:cNvPr>
          <p:cNvSpPr>
            <a:spLocks noGrp="1"/>
          </p:cNvSpPr>
          <p:nvPr>
            <p:ph type="title"/>
          </p:nvPr>
        </p:nvSpPr>
        <p:spPr/>
        <p:txBody>
          <a:bodyPr/>
          <a:lstStyle/>
          <a:p>
            <a:pPr algn="ctr"/>
            <a:r>
              <a:rPr lang="en-US" dirty="0">
                <a:solidFill>
                  <a:srgbClr val="1C92D2"/>
                </a:solidFill>
              </a:rPr>
              <a:t>Hypothetical 5- Oscar </a:t>
            </a:r>
            <a:r>
              <a:rPr lang="en-US" dirty="0" err="1">
                <a:solidFill>
                  <a:srgbClr val="1C92D2"/>
                </a:solidFill>
              </a:rPr>
              <a:t>Oldmoney</a:t>
            </a:r>
            <a:endParaRPr lang="en-US" dirty="0">
              <a:solidFill>
                <a:srgbClr val="1C92D2"/>
              </a:solidFill>
            </a:endParaRPr>
          </a:p>
        </p:txBody>
      </p:sp>
      <p:sp>
        <p:nvSpPr>
          <p:cNvPr id="3" name="Content Placeholder 2">
            <a:extLst>
              <a:ext uri="{FF2B5EF4-FFF2-40B4-BE49-F238E27FC236}">
                <a16:creationId xmlns:a16="http://schemas.microsoft.com/office/drawing/2014/main" id="{3AC52E59-AC44-7675-51A3-B94F0E9F5F21}"/>
              </a:ext>
            </a:extLst>
          </p:cNvPr>
          <p:cNvSpPr>
            <a:spLocks noGrp="1"/>
          </p:cNvSpPr>
          <p:nvPr>
            <p:ph idx="1"/>
          </p:nvPr>
        </p:nvSpPr>
        <p:spPr>
          <a:xfrm>
            <a:off x="1382157" y="2675158"/>
            <a:ext cx="17339786" cy="7175679"/>
          </a:xfrm>
        </p:spPr>
        <p:txBody>
          <a:bodyPr>
            <a:normAutofit/>
          </a:bodyPr>
          <a:lstStyle/>
          <a:p>
            <a:r>
              <a:rPr lang="en-US" dirty="0"/>
              <a:t>Oscar dies before gifting his QOF Interest, which he leaves to his son, Fred</a:t>
            </a:r>
          </a:p>
          <a:p>
            <a:pPr lvl="1"/>
            <a:r>
              <a:rPr lang="en-US" dirty="0"/>
              <a:t>Is there a gain recognition event?</a:t>
            </a:r>
          </a:p>
          <a:p>
            <a:pPr lvl="1"/>
            <a:r>
              <a:rPr lang="en-US" dirty="0"/>
              <a:t>Who pays the income tax on the previously deferred gain? </a:t>
            </a:r>
          </a:p>
          <a:p>
            <a:pPr lvl="1"/>
            <a:r>
              <a:rPr lang="en-US" dirty="0"/>
              <a:t>Oscar’s Estate or Fred?</a:t>
            </a:r>
          </a:p>
          <a:p>
            <a:pPr lvl="1"/>
            <a:r>
              <a:rPr lang="en-US" dirty="0"/>
              <a:t>Does Fred receive a § 1014 adjustment to cost basis?</a:t>
            </a:r>
          </a:p>
          <a:p>
            <a:r>
              <a:rPr lang="en-US" dirty="0"/>
              <a:t>At Oscar’s death, he leaves the QOF to a QTIP for his wife Olivia, and Olivia dies shortly thereafter.  The QTIP remainder passes to Fred.</a:t>
            </a:r>
          </a:p>
          <a:p>
            <a:pPr lvl="1"/>
            <a:r>
              <a:rPr lang="en-US" dirty="0"/>
              <a:t>When is the gain recognition event?</a:t>
            </a:r>
          </a:p>
          <a:p>
            <a:endParaRPr lang="en-US" dirty="0"/>
          </a:p>
          <a:p>
            <a:endParaRPr lang="en-US" dirty="0"/>
          </a:p>
          <a:p>
            <a:pPr lvl="1"/>
            <a:endParaRPr lang="en-US" dirty="0"/>
          </a:p>
          <a:p>
            <a:endParaRPr lang="en-US" dirty="0"/>
          </a:p>
        </p:txBody>
      </p:sp>
      <p:pic>
        <p:nvPicPr>
          <p:cNvPr id="4" name="Picture 3">
            <a:extLst>
              <a:ext uri="{FF2B5EF4-FFF2-40B4-BE49-F238E27FC236}">
                <a16:creationId xmlns:a16="http://schemas.microsoft.com/office/drawing/2014/main" id="{BF8B1DEE-05A9-CC37-E039-EAB68A9B1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44049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3DE7-C7C0-04E7-DB3C-04CF51E79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4F73C-8A7C-E1BD-274C-00C7553DCFD6}"/>
              </a:ext>
            </a:extLst>
          </p:cNvPr>
          <p:cNvSpPr>
            <a:spLocks noGrp="1"/>
          </p:cNvSpPr>
          <p:nvPr>
            <p:ph type="title"/>
          </p:nvPr>
        </p:nvSpPr>
        <p:spPr/>
        <p:txBody>
          <a:bodyPr/>
          <a:lstStyle/>
          <a:p>
            <a:pPr algn="ctr"/>
            <a:r>
              <a:rPr lang="en-US" dirty="0">
                <a:solidFill>
                  <a:srgbClr val="1C92D2"/>
                </a:solidFill>
              </a:rPr>
              <a:t>Hypothetical 6- Tyesha Kuhn</a:t>
            </a:r>
          </a:p>
        </p:txBody>
      </p:sp>
      <p:sp>
        <p:nvSpPr>
          <p:cNvPr id="3" name="Content Placeholder 2">
            <a:extLst>
              <a:ext uri="{FF2B5EF4-FFF2-40B4-BE49-F238E27FC236}">
                <a16:creationId xmlns:a16="http://schemas.microsoft.com/office/drawing/2014/main" id="{6336BDF6-ADDF-E89A-5807-A7715846A03C}"/>
              </a:ext>
            </a:extLst>
          </p:cNvPr>
          <p:cNvSpPr>
            <a:spLocks noGrp="1"/>
          </p:cNvSpPr>
          <p:nvPr>
            <p:ph idx="1"/>
          </p:nvPr>
        </p:nvSpPr>
        <p:spPr>
          <a:xfrm>
            <a:off x="1382157" y="2562244"/>
            <a:ext cx="17339786" cy="7175679"/>
          </a:xfrm>
        </p:spPr>
        <p:txBody>
          <a:bodyPr>
            <a:normAutofit fontScale="92500" lnSpcReduction="10000"/>
          </a:bodyPr>
          <a:lstStyle/>
          <a:p>
            <a:r>
              <a:rPr lang="en-US" dirty="0"/>
              <a:t>Tyesha (“Ty”) Kuhn is a real estate magnate who is expecting a liquidity event from the sale of one of her timber companies and wants a charitable deduction to offset some of her gain.  </a:t>
            </a:r>
          </a:p>
          <a:p>
            <a:r>
              <a:rPr lang="en-US" dirty="0"/>
              <a:t>She wants to keep as much of the cash from the sale as possible to fund her lavish lifestyle.</a:t>
            </a:r>
          </a:p>
          <a:p>
            <a:r>
              <a:rPr lang="en-US" dirty="0"/>
              <a:t>Ty wants to donate a hotel she owns to her private foundation to get a large tax deduction.  The foundation could then sell the hotel and use the proceeds to fund its operations.  </a:t>
            </a:r>
          </a:p>
          <a:p>
            <a:r>
              <a:rPr lang="en-US" dirty="0"/>
              <a:t>The hotel was recently refinanced.  It appraised at $500M and is encumbered by $400M of debt.  Ty’s basis in the hotel is $50M but another $50M of the refinancing proceeds be capitalized into room and lobby upgrades. </a:t>
            </a:r>
          </a:p>
          <a:p>
            <a:pPr lvl="1"/>
            <a:endParaRPr lang="en-US" dirty="0"/>
          </a:p>
          <a:p>
            <a:endParaRPr lang="en-US" dirty="0"/>
          </a:p>
          <a:p>
            <a:endParaRPr lang="en-US" dirty="0"/>
          </a:p>
          <a:p>
            <a:pPr lvl="1"/>
            <a:endParaRPr lang="en-US" dirty="0"/>
          </a:p>
          <a:p>
            <a:endParaRPr lang="en-US" dirty="0"/>
          </a:p>
        </p:txBody>
      </p:sp>
      <p:pic>
        <p:nvPicPr>
          <p:cNvPr id="4" name="Picture 3">
            <a:extLst>
              <a:ext uri="{FF2B5EF4-FFF2-40B4-BE49-F238E27FC236}">
                <a16:creationId xmlns:a16="http://schemas.microsoft.com/office/drawing/2014/main" id="{E72D8A3C-1C0B-36B8-CFF4-FD00A207A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89685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D2E4-31BD-DC32-45C5-2FCE2D1FC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C5C16-F2DF-0A0B-5B52-5E73500D4ECD}"/>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08E5163A-404F-972B-7FA0-2AFB6FCC9834}"/>
              </a:ext>
            </a:extLst>
          </p:cNvPr>
          <p:cNvSpPr>
            <a:spLocks noGrp="1"/>
          </p:cNvSpPr>
          <p:nvPr>
            <p:ph idx="1"/>
          </p:nvPr>
        </p:nvSpPr>
        <p:spPr>
          <a:xfrm>
            <a:off x="1382157" y="2558746"/>
            <a:ext cx="17339786" cy="7175679"/>
          </a:xfrm>
        </p:spPr>
        <p:txBody>
          <a:bodyPr>
            <a:normAutofit fontScale="92500" lnSpcReduction="10000"/>
          </a:bodyPr>
          <a:lstStyle/>
          <a:p>
            <a:r>
              <a:rPr lang="en-US" dirty="0"/>
              <a:t>Charitable contributions of debt-encumbered property</a:t>
            </a:r>
          </a:p>
          <a:p>
            <a:pPr lvl="1"/>
            <a:r>
              <a:rPr lang="en-US" dirty="0"/>
              <a:t>Bargain Sale Rule of Code § 1011(b) and Reg. § 1.1011-2.</a:t>
            </a:r>
          </a:p>
          <a:p>
            <a:pPr lvl="1"/>
            <a:r>
              <a:rPr lang="en-US" dirty="0"/>
              <a:t>Donation of the hotel is broken in two parts: a sale portion and a donation portion. </a:t>
            </a:r>
          </a:p>
          <a:p>
            <a:pPr lvl="1"/>
            <a:r>
              <a:rPr lang="en-US" dirty="0"/>
              <a:t>Sale portion is represented by the debt on the property and gain is recognized on the difference between the debt and the proportionate share of the property’s adjusted basis allocable to the sale</a:t>
            </a:r>
          </a:p>
          <a:p>
            <a:pPr lvl="2"/>
            <a:r>
              <a:rPr lang="en-US" dirty="0"/>
              <a:t>$400M mortgage is 80% of property’s $500M value</a:t>
            </a:r>
          </a:p>
          <a:p>
            <a:pPr lvl="2"/>
            <a:r>
              <a:rPr lang="en-US" dirty="0"/>
              <a:t>Gain is recognized as follows: $400M debt less [80% of $100M basis, or $80M] = $320M of gain </a:t>
            </a:r>
          </a:p>
          <a:p>
            <a:pPr lvl="1"/>
            <a:r>
              <a:rPr lang="en-US" dirty="0"/>
              <a:t>The donation portion is equal to the equity in the property ($500M FMV less $400M debt = $100M equity) IF donation is to public charity, not private foundation.</a:t>
            </a:r>
          </a:p>
          <a:p>
            <a:pPr lvl="1"/>
            <a:r>
              <a:rPr lang="en-US" dirty="0"/>
              <a:t>Donation’s net effect is $220M gain recognition event!</a:t>
            </a:r>
          </a:p>
        </p:txBody>
      </p:sp>
      <p:pic>
        <p:nvPicPr>
          <p:cNvPr id="4" name="Picture 3">
            <a:extLst>
              <a:ext uri="{FF2B5EF4-FFF2-40B4-BE49-F238E27FC236}">
                <a16:creationId xmlns:a16="http://schemas.microsoft.com/office/drawing/2014/main" id="{B3B29506-8EC9-B5E6-F6FC-411054211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80489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3CED1-E4B8-A67D-6F1F-B74091B19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3ADF3-47F4-A2B0-2854-504C2594933F}"/>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3686E615-F111-EE39-3CA1-7FEF595531CA}"/>
              </a:ext>
            </a:extLst>
          </p:cNvPr>
          <p:cNvSpPr>
            <a:spLocks noGrp="1"/>
          </p:cNvSpPr>
          <p:nvPr>
            <p:ph idx="1"/>
          </p:nvPr>
        </p:nvSpPr>
        <p:spPr/>
        <p:txBody>
          <a:bodyPr>
            <a:normAutofit/>
          </a:bodyPr>
          <a:lstStyle/>
          <a:p>
            <a:r>
              <a:rPr lang="en-US" dirty="0"/>
              <a:t>Charitable contributions of debt-encumbered property – Alternative Option</a:t>
            </a:r>
          </a:p>
          <a:p>
            <a:pPr lvl="1"/>
            <a:r>
              <a:rPr lang="en-US" dirty="0"/>
              <a:t>If Lender permits (albeit unlikely), Ty can agree to be personally liable for and continue payments on mortgage.  </a:t>
            </a:r>
          </a:p>
          <a:p>
            <a:pPr lvl="1"/>
            <a:r>
              <a:rPr lang="en-US" dirty="0"/>
              <a:t>If Ty and charity agree to such an arrangement, the charitable deduction is still reduced by the debt component of the contribution.</a:t>
            </a:r>
          </a:p>
          <a:p>
            <a:pPr lvl="1"/>
            <a:r>
              <a:rPr lang="en-US" dirty="0"/>
              <a:t>Ty’s commitment with respect to the indebtedness is treated similar to a pledge, with the equity portion of her mortgage payments deductible as charitable contributions when they are made.</a:t>
            </a:r>
          </a:p>
        </p:txBody>
      </p:sp>
      <p:pic>
        <p:nvPicPr>
          <p:cNvPr id="4" name="Picture 3">
            <a:extLst>
              <a:ext uri="{FF2B5EF4-FFF2-40B4-BE49-F238E27FC236}">
                <a16:creationId xmlns:a16="http://schemas.microsoft.com/office/drawing/2014/main" id="{A84E0FA2-7D71-6075-A012-EBC17A46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343331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14B6-E71D-11C0-6456-A7E096F7A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852DD-0B58-3B54-6A08-5865642EEB4F}"/>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78BE7B35-3A07-85B3-A4A5-0F1CCE17044D}"/>
              </a:ext>
            </a:extLst>
          </p:cNvPr>
          <p:cNvSpPr>
            <a:spLocks noGrp="1"/>
          </p:cNvSpPr>
          <p:nvPr>
            <p:ph idx="1"/>
          </p:nvPr>
        </p:nvSpPr>
        <p:spPr>
          <a:xfrm>
            <a:off x="1382157" y="2675158"/>
            <a:ext cx="17339786" cy="7175679"/>
          </a:xfrm>
        </p:spPr>
        <p:txBody>
          <a:bodyPr>
            <a:normAutofit/>
          </a:bodyPr>
          <a:lstStyle/>
          <a:p>
            <a:r>
              <a:rPr lang="en-US" dirty="0"/>
              <a:t>Charitable contributions of debt-encumbered property to Private Foundation</a:t>
            </a:r>
          </a:p>
          <a:p>
            <a:pPr lvl="1"/>
            <a:r>
              <a:rPr lang="en-US" sz="4617" dirty="0"/>
              <a:t>Under Code § 4941(d)(2)(A), this would be self-dealing and subject to punitive excise taxes.  </a:t>
            </a:r>
          </a:p>
          <a:p>
            <a:pPr lvl="2"/>
            <a:r>
              <a:rPr lang="en-US" sz="3958" dirty="0"/>
              <a:t>Self-dealing includes contributions to a private foundation if the foundation assumes an indebtedness or takes property subject to a debt placed on the property by a disqualified person, such as the foundation’s grantor, within the previous 10 years.</a:t>
            </a:r>
          </a:p>
          <a:p>
            <a:pPr lvl="2"/>
            <a:r>
              <a:rPr lang="en-US" sz="3958" dirty="0"/>
              <a:t>Exception for “first bite” – if transfer is the grantor’s first contribution to the private foundation, no self-dealing.</a:t>
            </a:r>
          </a:p>
          <a:p>
            <a:pPr lvl="1"/>
            <a:r>
              <a:rPr lang="en-US" sz="4617" dirty="0"/>
              <a:t>Contribution limited to donor’s basis, not FMV.</a:t>
            </a:r>
          </a:p>
        </p:txBody>
      </p:sp>
      <p:pic>
        <p:nvPicPr>
          <p:cNvPr id="4" name="Picture 3">
            <a:extLst>
              <a:ext uri="{FF2B5EF4-FFF2-40B4-BE49-F238E27FC236}">
                <a16:creationId xmlns:a16="http://schemas.microsoft.com/office/drawing/2014/main" id="{57E23C50-D8F8-029F-C125-D61FC48A5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761089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907A-878F-8228-2E44-440D8DD0EB15}"/>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4610DD6C-B034-7A4E-5391-D466FA375CCD}"/>
              </a:ext>
            </a:extLst>
          </p:cNvPr>
          <p:cNvSpPr>
            <a:spLocks noGrp="1"/>
          </p:cNvSpPr>
          <p:nvPr>
            <p:ph idx="1"/>
          </p:nvPr>
        </p:nvSpPr>
        <p:spPr/>
        <p:txBody>
          <a:bodyPr>
            <a:normAutofit/>
          </a:bodyPr>
          <a:lstStyle/>
          <a:p>
            <a:r>
              <a:rPr lang="en-US" dirty="0"/>
              <a:t>Charitable Deduction Limitations</a:t>
            </a:r>
          </a:p>
          <a:p>
            <a:pPr lvl="1"/>
            <a:r>
              <a:rPr lang="en-US" dirty="0"/>
              <a:t>Private Foundation – deduction limited to basis.</a:t>
            </a:r>
          </a:p>
          <a:p>
            <a:pPr lvl="1"/>
            <a:r>
              <a:rPr lang="en-US" dirty="0"/>
              <a:t>For long-term capital gains property, can deduct FMV up to 30% of AGI, with 5-year carry forward.</a:t>
            </a:r>
          </a:p>
          <a:p>
            <a:pPr lvl="1"/>
            <a:r>
              <a:rPr lang="en-US" dirty="0"/>
              <a:t>Short-term capital gains and ordinary income property, can deduct up to 30% of AGI, with 5-year carry forward, but deduction limited to lesser of basis or FMV.</a:t>
            </a:r>
          </a:p>
          <a:p>
            <a:pPr lvl="1"/>
            <a:r>
              <a:rPr lang="en-US" dirty="0"/>
              <a:t>If the donor claimed depreciation deductions on the property on prior tax returns, the recapture provisions require that the contribution be reduced by any amount that would be taxed as ordinary income had the property been sold at fair market value.</a:t>
            </a:r>
          </a:p>
          <a:p>
            <a:pPr marL="753969" lvl="1" indent="0">
              <a:buNone/>
            </a:pPr>
            <a:endParaRPr lang="en-US" dirty="0"/>
          </a:p>
          <a:p>
            <a:endParaRPr lang="en-US" dirty="0"/>
          </a:p>
        </p:txBody>
      </p:sp>
      <p:pic>
        <p:nvPicPr>
          <p:cNvPr id="4" name="Picture 3">
            <a:extLst>
              <a:ext uri="{FF2B5EF4-FFF2-40B4-BE49-F238E27FC236}">
                <a16:creationId xmlns:a16="http://schemas.microsoft.com/office/drawing/2014/main" id="{E27467DE-9059-44BB-198A-0D2CB0FE9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046998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EB10-40E7-1840-DC0A-7851E48D1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6757E-E30A-E0F3-9274-9821B2CC553F}"/>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069006DC-F8EB-B143-07C7-666C9B15073C}"/>
              </a:ext>
            </a:extLst>
          </p:cNvPr>
          <p:cNvSpPr>
            <a:spLocks noGrp="1"/>
          </p:cNvSpPr>
          <p:nvPr>
            <p:ph idx="1"/>
          </p:nvPr>
        </p:nvSpPr>
        <p:spPr/>
        <p:txBody>
          <a:bodyPr>
            <a:normAutofit/>
          </a:bodyPr>
          <a:lstStyle/>
          <a:p>
            <a:r>
              <a:rPr lang="en-US" dirty="0"/>
              <a:t>Substantiation Requirements</a:t>
            </a:r>
          </a:p>
          <a:p>
            <a:pPr lvl="1"/>
            <a:r>
              <a:rPr lang="en-US" dirty="0"/>
              <a:t>Donor files IRS Form 8283 with their tax return, obtain a contemporaneous written acknowledgment from the nonprofit for the charitable contribution</a:t>
            </a:r>
          </a:p>
          <a:p>
            <a:pPr lvl="1"/>
            <a:r>
              <a:rPr lang="en-US" dirty="0"/>
              <a:t>If the property is valued in excess of $500,000, must attach a qualified appraisal to Form 8283</a:t>
            </a:r>
          </a:p>
          <a:p>
            <a:pPr lvl="1"/>
            <a:r>
              <a:rPr lang="en-US" dirty="0"/>
              <a:t>To be considered a qualified appraisal, it must not be performed earlier than 60 days prior to the date of the transfer</a:t>
            </a:r>
          </a:p>
          <a:p>
            <a:pPr lvl="1"/>
            <a:r>
              <a:rPr lang="en-US" dirty="0"/>
              <a:t>If charity sells real estate within 3 years after donation, charity files Form 8282</a:t>
            </a:r>
          </a:p>
          <a:p>
            <a:endParaRPr lang="en-US" dirty="0"/>
          </a:p>
          <a:p>
            <a:pPr marL="753969" lvl="1" indent="0">
              <a:buNone/>
            </a:pPr>
            <a:endParaRPr lang="en-US" dirty="0"/>
          </a:p>
          <a:p>
            <a:endParaRPr lang="en-US" dirty="0"/>
          </a:p>
        </p:txBody>
      </p:sp>
      <p:pic>
        <p:nvPicPr>
          <p:cNvPr id="4" name="Picture 3">
            <a:extLst>
              <a:ext uri="{FF2B5EF4-FFF2-40B4-BE49-F238E27FC236}">
                <a16:creationId xmlns:a16="http://schemas.microsoft.com/office/drawing/2014/main" id="{DCEDB2B8-015C-2BBB-02E7-39EA23A7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148401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There’s No Place Like Home Issues</a:t>
            </a:r>
          </a:p>
        </p:txBody>
      </p:sp>
      <p:sp>
        <p:nvSpPr>
          <p:cNvPr id="6" name="Content Placeholder 5"/>
          <p:cNvSpPr>
            <a:spLocks noGrp="1"/>
          </p:cNvSpPr>
          <p:nvPr>
            <p:ph idx="1"/>
          </p:nvPr>
        </p:nvSpPr>
        <p:spPr>
          <a:xfrm>
            <a:off x="1382157" y="2691431"/>
            <a:ext cx="17339786" cy="7175679"/>
          </a:xfrm>
        </p:spPr>
        <p:txBody>
          <a:bodyPr>
            <a:normAutofit/>
          </a:bodyPr>
          <a:lstStyle/>
          <a:p>
            <a:r>
              <a:rPr lang="en-US" sz="4500" dirty="0">
                <a:latin typeface="Tahoma" panose="020B0604030504040204" pitchFamily="34" charset="0"/>
                <a:ea typeface="Tahoma" panose="020B0604030504040204" pitchFamily="34" charset="0"/>
                <a:cs typeface="Tahoma" panose="020B0604030504040204" pitchFamily="34" charset="0"/>
              </a:rPr>
              <a:t>Creditor Protection </a:t>
            </a:r>
          </a:p>
          <a:p>
            <a:pPr lvl="1"/>
            <a:r>
              <a:rPr lang="en-US" sz="4500" dirty="0">
                <a:latin typeface="Tahoma" panose="020B0604030504040204" pitchFamily="34" charset="0"/>
                <a:ea typeface="Tahoma" panose="020B0604030504040204" pitchFamily="34" charset="0"/>
                <a:cs typeface="Tahoma" panose="020B0604030504040204" pitchFamily="34" charset="0"/>
              </a:rPr>
              <a:t>Tenancy by the Entirety</a:t>
            </a:r>
          </a:p>
          <a:p>
            <a:pPr lvl="1"/>
            <a:r>
              <a:rPr lang="en-US" sz="4500" dirty="0">
                <a:latin typeface="Tahoma" panose="020B0604030504040204" pitchFamily="34" charset="0"/>
                <a:ea typeface="Tahoma" panose="020B0604030504040204" pitchFamily="34" charset="0"/>
                <a:cs typeface="Tahoma" panose="020B0604030504040204" pitchFamily="34" charset="0"/>
              </a:rPr>
              <a:t>Ownership in legal entities</a:t>
            </a:r>
          </a:p>
          <a:p>
            <a:r>
              <a:rPr lang="en-US" sz="4500" dirty="0">
                <a:latin typeface="Tahoma" panose="020B0604030504040204" pitchFamily="34" charset="0"/>
                <a:ea typeface="Tahoma" panose="020B0604030504040204" pitchFamily="34" charset="0"/>
                <a:cs typeface="Tahoma" panose="020B0604030504040204" pitchFamily="34" charset="0"/>
              </a:rPr>
              <a:t>Co-Ownership </a:t>
            </a:r>
          </a:p>
          <a:p>
            <a:pPr lvl="1"/>
            <a:r>
              <a:rPr lang="en-US" sz="4500" dirty="0">
                <a:latin typeface="Tahoma" panose="020B0604030504040204" pitchFamily="34" charset="0"/>
                <a:ea typeface="Tahoma" panose="020B0604030504040204" pitchFamily="34" charset="0"/>
                <a:cs typeface="Tahoma" panose="020B0604030504040204" pitchFamily="34" charset="0"/>
              </a:rPr>
              <a:t>Tenancy in Common</a:t>
            </a:r>
          </a:p>
          <a:p>
            <a:pPr lvl="1"/>
            <a:r>
              <a:rPr lang="en-US" sz="4500" dirty="0">
                <a:latin typeface="Tahoma" panose="020B0604030504040204" pitchFamily="34" charset="0"/>
                <a:ea typeface="Tahoma" panose="020B0604030504040204" pitchFamily="34" charset="0"/>
                <a:cs typeface="Tahoma" panose="020B0604030504040204" pitchFamily="34" charset="0"/>
              </a:rPr>
              <a:t>Liability for Expense </a:t>
            </a:r>
          </a:p>
          <a:p>
            <a:pPr lvl="1"/>
            <a:r>
              <a:rPr lang="en-US" sz="4500" dirty="0">
                <a:latin typeface="Tahoma" panose="020B0604030504040204" pitchFamily="34" charset="0"/>
                <a:ea typeface="Tahoma" panose="020B0604030504040204" pitchFamily="34" charset="0"/>
                <a:cs typeface="Tahoma" panose="020B0604030504040204" pitchFamily="34" charset="0"/>
              </a:rPr>
              <a:t>Right of Contribution</a:t>
            </a:r>
          </a:p>
          <a:p>
            <a:pPr lvl="1"/>
            <a:r>
              <a:rPr lang="en-US" sz="4500" dirty="0">
                <a:latin typeface="Tahoma" panose="020B0604030504040204" pitchFamily="34" charset="0"/>
                <a:ea typeface="Tahoma" panose="020B0604030504040204" pitchFamily="34" charset="0"/>
                <a:cs typeface="Tahoma" panose="020B0604030504040204" pitchFamily="34" charset="0"/>
              </a:rPr>
              <a:t>Right to Occupy 100% </a:t>
            </a:r>
          </a:p>
          <a:p>
            <a:r>
              <a:rPr lang="en-US" sz="4500" dirty="0">
                <a:latin typeface="Tahoma" panose="020B0604030504040204" pitchFamily="34" charset="0"/>
                <a:ea typeface="Tahoma" panose="020B0604030504040204" pitchFamily="34" charset="0"/>
                <a:cs typeface="Tahoma" panose="020B0604030504040204" pitchFamily="34" charset="0"/>
              </a:rPr>
              <a:t>Sliver Interests in Real Estate</a:t>
            </a:r>
          </a:p>
        </p:txBody>
      </p:sp>
      <p:pic>
        <p:nvPicPr>
          <p:cNvPr id="7" name="Picture 6">
            <a:extLst>
              <a:ext uri="{FF2B5EF4-FFF2-40B4-BE49-F238E27FC236}">
                <a16:creationId xmlns:a16="http://schemas.microsoft.com/office/drawing/2014/main" id="{66C701FC-C590-025B-0186-95DB5BAB083F}"/>
              </a:ext>
            </a:extLst>
          </p:cNvPr>
          <p:cNvPicPr>
            <a:picLocks noChangeAspect="1"/>
          </p:cNvPicPr>
          <p:nvPr/>
        </p:nvPicPr>
        <p:blipFill>
          <a:blip r:embed="rId2">
            <a:extLst>
              <a:ext uri="{28A0092B-C50C-407E-A947-70E740481C1C}">
                <a14:useLocalDpi xmlns:a14="http://schemas.microsoft.com/office/drawing/2010/main" val="0"/>
              </a:ext>
            </a:extLst>
          </a:blip>
          <a:srcRect l="-1" r="28238"/>
          <a:stretch>
            <a:fillRect/>
          </a:stretch>
        </p:blipFill>
        <p:spPr>
          <a:xfrm>
            <a:off x="11915808" y="2788072"/>
            <a:ext cx="6806135" cy="6324600"/>
          </a:xfrm>
          <a:prstGeom prst="rect">
            <a:avLst/>
          </a:prstGeom>
        </p:spPr>
      </p:pic>
      <p:pic>
        <p:nvPicPr>
          <p:cNvPr id="4" name="Picture 3">
            <a:extLst>
              <a:ext uri="{FF2B5EF4-FFF2-40B4-BE49-F238E27FC236}">
                <a16:creationId xmlns:a16="http://schemas.microsoft.com/office/drawing/2014/main" id="{6A06A1DF-C728-1BB1-9DFB-02538D577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79730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4A05A-684D-C09A-EDF4-E19CF6D31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8D473-C1DA-FC4A-D32C-4126CEFC199E}"/>
              </a:ext>
            </a:extLst>
          </p:cNvPr>
          <p:cNvSpPr>
            <a:spLocks noGrp="1"/>
          </p:cNvSpPr>
          <p:nvPr>
            <p:ph type="title"/>
          </p:nvPr>
        </p:nvSpPr>
        <p:spPr/>
        <p:txBody>
          <a:bodyPr/>
          <a:lstStyle/>
          <a:p>
            <a:pPr algn="ctr"/>
            <a:r>
              <a:rPr lang="en-US" dirty="0">
                <a:solidFill>
                  <a:srgbClr val="1C92D2"/>
                </a:solidFill>
              </a:rPr>
              <a:t>Ty Kuhn Issues</a:t>
            </a:r>
          </a:p>
        </p:txBody>
      </p:sp>
      <p:sp>
        <p:nvSpPr>
          <p:cNvPr id="3" name="Content Placeholder 2">
            <a:extLst>
              <a:ext uri="{FF2B5EF4-FFF2-40B4-BE49-F238E27FC236}">
                <a16:creationId xmlns:a16="http://schemas.microsoft.com/office/drawing/2014/main" id="{B7BB5ED3-47A8-7A8D-FB61-1E3D0EA92E16}"/>
              </a:ext>
            </a:extLst>
          </p:cNvPr>
          <p:cNvSpPr>
            <a:spLocks noGrp="1"/>
          </p:cNvSpPr>
          <p:nvPr>
            <p:ph idx="1"/>
          </p:nvPr>
        </p:nvSpPr>
        <p:spPr>
          <a:xfrm>
            <a:off x="1382157" y="2574244"/>
            <a:ext cx="17339786" cy="7175679"/>
          </a:xfrm>
        </p:spPr>
        <p:txBody>
          <a:bodyPr>
            <a:normAutofit/>
          </a:bodyPr>
          <a:lstStyle/>
          <a:p>
            <a:r>
              <a:rPr lang="en-US" dirty="0"/>
              <a:t>Better Options? </a:t>
            </a:r>
          </a:p>
          <a:p>
            <a:pPr lvl="1"/>
            <a:r>
              <a:rPr lang="en-US" dirty="0"/>
              <a:t>Ty could donate the timber company to a CRUT before the sale, defer gain, reap tax savings with a charitable deduction, and receive a unitrust payment for the rest of her life.</a:t>
            </a:r>
          </a:p>
          <a:p>
            <a:pPr lvl="2"/>
            <a:r>
              <a:rPr lang="en-US" dirty="0"/>
              <a:t>But beware of anticipatory assignment of income problem if deal with buyer is essentially finalized.</a:t>
            </a:r>
          </a:p>
          <a:p>
            <a:pPr lvl="2"/>
            <a:r>
              <a:rPr lang="en-US" sz="3463" i="1" dirty="0"/>
              <a:t>Estate of </a:t>
            </a:r>
            <a:r>
              <a:rPr lang="en-US" sz="3463" i="1" dirty="0" err="1"/>
              <a:t>Hoenshied</a:t>
            </a:r>
            <a:r>
              <a:rPr lang="en-US" sz="3463" i="1" dirty="0"/>
              <a:t> v. Comm’r</a:t>
            </a:r>
            <a:r>
              <a:rPr lang="en-US" sz="3463" dirty="0"/>
              <a:t>, T.C. Memo. 2023-34</a:t>
            </a:r>
          </a:p>
          <a:p>
            <a:pPr lvl="1"/>
            <a:r>
              <a:rPr lang="en-US" dirty="0"/>
              <a:t>Ty could donate the proceeds from the sale of the timber company to a CRUT and receive an income stream for the rest of her life.</a:t>
            </a:r>
          </a:p>
          <a:p>
            <a:pPr lvl="1"/>
            <a:r>
              <a:rPr lang="en-US" dirty="0"/>
              <a:t>Ty could donate a portion of the proceeds from the sale of the timber company to a public charity, DAF, or private foundation, and retain the rest of the proceeds to support her lifestyle .</a:t>
            </a:r>
          </a:p>
          <a:p>
            <a:endParaRPr lang="en-US" dirty="0"/>
          </a:p>
          <a:p>
            <a:pPr marL="753969" lvl="1" indent="0">
              <a:buNone/>
            </a:pPr>
            <a:endParaRPr lang="en-US" dirty="0"/>
          </a:p>
          <a:p>
            <a:endParaRPr lang="en-US" dirty="0"/>
          </a:p>
        </p:txBody>
      </p:sp>
      <p:pic>
        <p:nvPicPr>
          <p:cNvPr id="4" name="Picture 3">
            <a:extLst>
              <a:ext uri="{FF2B5EF4-FFF2-40B4-BE49-F238E27FC236}">
                <a16:creationId xmlns:a16="http://schemas.microsoft.com/office/drawing/2014/main" id="{2B9BC8B5-477D-C4A8-F3F0-7225427DE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56733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There’s No Place Like Home Issues</a:t>
            </a:r>
          </a:p>
        </p:txBody>
      </p:sp>
      <p:sp>
        <p:nvSpPr>
          <p:cNvPr id="6" name="Content Placeholder 5"/>
          <p:cNvSpPr>
            <a:spLocks noGrp="1"/>
          </p:cNvSpPr>
          <p:nvPr>
            <p:ph idx="1"/>
          </p:nvPr>
        </p:nvSpPr>
        <p:spPr/>
        <p:txBody>
          <a:bodyPr/>
          <a:lstStyle/>
          <a:p>
            <a:r>
              <a:rPr lang="en-US" sz="4500" dirty="0">
                <a:latin typeface="Tahoma" panose="020B0604030504040204" pitchFamily="34" charset="0"/>
                <a:ea typeface="Tahoma" panose="020B0604030504040204" pitchFamily="34" charset="0"/>
                <a:cs typeface="Tahoma" panose="020B0604030504040204" pitchFamily="34" charset="0"/>
              </a:rPr>
              <a:t>Dorothy bought a ski lodge in Aspen for $5 million. </a:t>
            </a:r>
          </a:p>
          <a:p>
            <a:pPr lvl="1"/>
            <a:r>
              <a:rPr lang="en-US" sz="4500" dirty="0">
                <a:latin typeface="Tahoma" panose="020B0604030504040204" pitchFamily="34" charset="0"/>
                <a:ea typeface="Tahoma" panose="020B0604030504040204" pitchFamily="34" charset="0"/>
                <a:cs typeface="Tahoma" panose="020B0604030504040204" pitchFamily="34" charset="0"/>
              </a:rPr>
              <a:t>It rents for $10k to $15k per week. </a:t>
            </a:r>
          </a:p>
          <a:p>
            <a:pPr lvl="1"/>
            <a:r>
              <a:rPr lang="en-US" sz="4500" dirty="0">
                <a:latin typeface="Tahoma" panose="020B0604030504040204" pitchFamily="34" charset="0"/>
                <a:ea typeface="Tahoma" panose="020B0604030504040204" pitchFamily="34" charset="0"/>
                <a:cs typeface="Tahoma" panose="020B0604030504040204" pitchFamily="34" charset="0"/>
              </a:rPr>
              <a:t>She plans to rent it out for the next 10-15 years but will ultimately retire there.  </a:t>
            </a:r>
          </a:p>
          <a:p>
            <a:pPr lvl="1"/>
            <a:r>
              <a:rPr lang="en-US" sz="4500" dirty="0">
                <a:latin typeface="Tahoma" panose="020B0604030504040204" pitchFamily="34" charset="0"/>
                <a:ea typeface="Tahoma" panose="020B0604030504040204" pitchFamily="34" charset="0"/>
                <a:cs typeface="Tahoma" panose="020B0604030504040204" pitchFamily="34" charset="0"/>
              </a:rPr>
              <a:t>She hopes to keep this asset in the family in perpetuity.</a:t>
            </a:r>
          </a:p>
          <a:p>
            <a:pPr lvl="1"/>
            <a:r>
              <a:rPr lang="en-US" sz="4500" dirty="0">
                <a:latin typeface="Tahoma" panose="020B0604030504040204" pitchFamily="34" charset="0"/>
                <a:ea typeface="Tahoma" panose="020B0604030504040204" pitchFamily="34" charset="0"/>
                <a:cs typeface="Tahoma" panose="020B0604030504040204" pitchFamily="34" charset="0"/>
              </a:rPr>
              <a:t>Structure of use and management once passing to next generation</a:t>
            </a:r>
          </a:p>
          <a:p>
            <a:endParaRPr lang="en-US" sz="5277"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67B5B95E-C269-C639-3978-C0033278A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76821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There’s No Place Like Home Issues</a:t>
            </a:r>
          </a:p>
        </p:txBody>
      </p:sp>
      <p:sp>
        <p:nvSpPr>
          <p:cNvPr id="6" name="Content Placeholder 5"/>
          <p:cNvSpPr>
            <a:spLocks noGrp="1"/>
          </p:cNvSpPr>
          <p:nvPr>
            <p:ph idx="1"/>
          </p:nvPr>
        </p:nvSpPr>
        <p:spPr/>
        <p:txBody>
          <a:bodyPr>
            <a:normAutofit/>
          </a:bodyPr>
          <a:lstStyle/>
          <a:p>
            <a:r>
              <a:rPr lang="en-US" sz="4500" dirty="0">
                <a:latin typeface="Tahoma" panose="020B0604030504040204" pitchFamily="34" charset="0"/>
                <a:ea typeface="Tahoma" panose="020B0604030504040204" pitchFamily="34" charset="0"/>
                <a:cs typeface="Tahoma" panose="020B0604030504040204" pitchFamily="34" charset="0"/>
              </a:rPr>
              <a:t>Qualified Personal Residence Trusts (consider mortgages, planned improvements, occupancy rights after term, etc.).</a:t>
            </a:r>
          </a:p>
          <a:p>
            <a:r>
              <a:rPr lang="en-US" sz="4500" dirty="0">
                <a:latin typeface="Tahoma" panose="020B0604030504040204" pitchFamily="34" charset="0"/>
                <a:ea typeface="Tahoma" panose="020B0604030504040204" pitchFamily="34" charset="0"/>
                <a:cs typeface="Tahoma" panose="020B0604030504040204" pitchFamily="34" charset="0"/>
              </a:rPr>
              <a:t>Sale of Residence to Grantor Trust and Leaseback</a:t>
            </a:r>
          </a:p>
          <a:p>
            <a:r>
              <a:rPr lang="en-US" sz="4500" dirty="0">
                <a:latin typeface="Tahoma" panose="020B0604030504040204" pitchFamily="34" charset="0"/>
                <a:ea typeface="Tahoma" panose="020B0604030504040204" pitchFamily="34" charset="0"/>
                <a:cs typeface="Tahoma" panose="020B0604030504040204" pitchFamily="34" charset="0"/>
              </a:rPr>
              <a:t>Trust Owned Residences</a:t>
            </a:r>
          </a:p>
          <a:p>
            <a:pPr lvl="1"/>
            <a:r>
              <a:rPr lang="en-US" sz="4500" dirty="0">
                <a:latin typeface="Tahoma" panose="020B0604030504040204" pitchFamily="34" charset="0"/>
                <a:ea typeface="Tahoma" panose="020B0604030504040204" pitchFamily="34" charset="0"/>
                <a:cs typeface="Tahoma" panose="020B0604030504040204" pitchFamily="34" charset="0"/>
              </a:rPr>
              <a:t>Rev. Rul. 70-155 and </a:t>
            </a:r>
            <a:r>
              <a:rPr lang="en-US" sz="4500" i="1" dirty="0">
                <a:latin typeface="Tahoma" panose="020B0604030504040204" pitchFamily="34" charset="0"/>
                <a:ea typeface="Tahoma" panose="020B0604030504040204" pitchFamily="34" charset="0"/>
                <a:cs typeface="Tahoma" panose="020B0604030504040204" pitchFamily="34" charset="0"/>
              </a:rPr>
              <a:t>Estate of </a:t>
            </a:r>
            <a:r>
              <a:rPr lang="en-US" sz="4500" i="1" dirty="0" err="1">
                <a:latin typeface="Tahoma" panose="020B0604030504040204" pitchFamily="34" charset="0"/>
                <a:ea typeface="Tahoma" panose="020B0604030504040204" pitchFamily="34" charset="0"/>
                <a:cs typeface="Tahoma" panose="020B0604030504040204" pitchFamily="34" charset="0"/>
              </a:rPr>
              <a:t>Gutchess</a:t>
            </a:r>
            <a:endParaRPr lang="en-US" sz="4500" i="1" dirty="0">
              <a:latin typeface="Tahoma" panose="020B0604030504040204" pitchFamily="34" charset="0"/>
              <a:ea typeface="Tahoma" panose="020B0604030504040204" pitchFamily="34" charset="0"/>
              <a:cs typeface="Tahoma" panose="020B0604030504040204" pitchFamily="34" charset="0"/>
            </a:endParaRPr>
          </a:p>
          <a:p>
            <a:r>
              <a:rPr lang="en-US" sz="4500" dirty="0">
                <a:latin typeface="Tahoma" panose="020B0604030504040204" pitchFamily="34" charset="0"/>
                <a:ea typeface="Tahoma" panose="020B0604030504040204" pitchFamily="34" charset="0"/>
                <a:cs typeface="Tahoma" panose="020B0604030504040204" pitchFamily="34" charset="0"/>
              </a:rPr>
              <a:t>Sale or gift of remainder interest, § 2702</a:t>
            </a:r>
          </a:p>
          <a:p>
            <a:r>
              <a:rPr lang="en-US" sz="4500" i="1" dirty="0">
                <a:latin typeface="Tahoma" panose="020B0604030504040204" pitchFamily="34" charset="0"/>
                <a:ea typeface="Tahoma" panose="020B0604030504040204" pitchFamily="34" charset="0"/>
                <a:cs typeface="Tahoma" panose="020B0604030504040204" pitchFamily="34" charset="0"/>
              </a:rPr>
              <a:t>“</a:t>
            </a:r>
            <a:r>
              <a:rPr lang="en-US" sz="4500" dirty="0">
                <a:latin typeface="Tahoma" panose="020B0604030504040204" pitchFamily="34" charset="0"/>
                <a:ea typeface="Tahoma" panose="020B0604030504040204" pitchFamily="34" charset="0"/>
                <a:cs typeface="Tahoma" panose="020B0604030504040204" pitchFamily="34" charset="0"/>
              </a:rPr>
              <a:t>Masters” Exception for Rentals of 14 Days or Less</a:t>
            </a:r>
          </a:p>
          <a:p>
            <a:pPr marL="0" indent="0">
              <a:buNone/>
            </a:pPr>
            <a:endParaRPr lang="en-US" sz="5277" i="1" dirty="0">
              <a:latin typeface="Tahoma" panose="020B0604030504040204" pitchFamily="34" charset="0"/>
              <a:ea typeface="Tahoma" panose="020B0604030504040204" pitchFamily="34" charset="0"/>
              <a:cs typeface="Tahoma" panose="020B0604030504040204" pitchFamily="34" charset="0"/>
            </a:endParaRPr>
          </a:p>
          <a:p>
            <a:endParaRPr lang="en-US" sz="5277"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05D12549-BB80-04AC-CBE8-13736B66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264329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5F4B-07FD-96C1-3B6A-7D568C37AC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D90E45-6B61-389A-BB5F-B8AC1875EF2E}"/>
              </a:ext>
            </a:extLst>
          </p:cNvPr>
          <p:cNvSpPr>
            <a:spLocks noGrp="1"/>
          </p:cNvSpPr>
          <p:nvPr>
            <p:ph type="title"/>
          </p:nvPr>
        </p:nvSpPr>
        <p:spPr/>
        <p:txBody>
          <a:bodyPr/>
          <a:lstStyle/>
          <a:p>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There’s No Place Like Home Issues</a:t>
            </a:r>
          </a:p>
        </p:txBody>
      </p:sp>
      <p:sp>
        <p:nvSpPr>
          <p:cNvPr id="6" name="Content Placeholder 5">
            <a:extLst>
              <a:ext uri="{FF2B5EF4-FFF2-40B4-BE49-F238E27FC236}">
                <a16:creationId xmlns:a16="http://schemas.microsoft.com/office/drawing/2014/main" id="{F1B2C33E-B336-35B3-A559-C845A18055E3}"/>
              </a:ext>
            </a:extLst>
          </p:cNvPr>
          <p:cNvSpPr>
            <a:spLocks noGrp="1"/>
          </p:cNvSpPr>
          <p:nvPr>
            <p:ph idx="1"/>
          </p:nvPr>
        </p:nvSpPr>
        <p:spPr/>
        <p:txBody>
          <a:bodyPr/>
          <a:lstStyle/>
          <a:p>
            <a:r>
              <a:rPr lang="en-US" sz="4500" dirty="0">
                <a:latin typeface="Tahoma" panose="020B0604030504040204" pitchFamily="34" charset="0"/>
                <a:ea typeface="Tahoma" panose="020B0604030504040204" pitchFamily="34" charset="0"/>
                <a:cs typeface="Tahoma" panose="020B0604030504040204" pitchFamily="34" charset="0"/>
              </a:rPr>
              <a:t>Probate considerations</a:t>
            </a:r>
          </a:p>
          <a:p>
            <a:pPr lvl="1"/>
            <a:r>
              <a:rPr lang="en-US" sz="4500" dirty="0">
                <a:latin typeface="Tahoma" panose="020B0604030504040204" pitchFamily="34" charset="0"/>
                <a:ea typeface="Tahoma" panose="020B0604030504040204" pitchFamily="34" charset="0"/>
                <a:cs typeface="Tahoma" panose="020B0604030504040204" pitchFamily="34" charset="0"/>
              </a:rPr>
              <a:t>Property in multiple states</a:t>
            </a:r>
          </a:p>
          <a:p>
            <a:pPr lvl="1"/>
            <a:r>
              <a:rPr lang="en-US" sz="4500" dirty="0">
                <a:latin typeface="Tahoma" panose="020B0604030504040204" pitchFamily="34" charset="0"/>
                <a:ea typeface="Tahoma" panose="020B0604030504040204" pitchFamily="34" charset="0"/>
                <a:cs typeface="Tahoma" panose="020B0604030504040204" pitchFamily="34" charset="0"/>
              </a:rPr>
              <a:t>Consider LLC, Revocable Trust, TOD Deed, etc.</a:t>
            </a:r>
          </a:p>
          <a:p>
            <a:r>
              <a:rPr lang="en-US" sz="4500" dirty="0">
                <a:latin typeface="Tahoma" panose="020B0604030504040204" pitchFamily="34" charset="0"/>
                <a:ea typeface="Tahoma" panose="020B0604030504040204" pitchFamily="34" charset="0"/>
                <a:cs typeface="Tahoma" panose="020B0604030504040204" pitchFamily="34" charset="0"/>
              </a:rPr>
              <a:t>Consider residency and qualification for § 121 gain exclusion</a:t>
            </a:r>
          </a:p>
          <a:p>
            <a:r>
              <a:rPr lang="en-US" sz="4500" dirty="0">
                <a:latin typeface="Tahoma" panose="020B0604030504040204" pitchFamily="34" charset="0"/>
                <a:ea typeface="Tahoma" panose="020B0604030504040204" pitchFamily="34" charset="0"/>
                <a:cs typeface="Tahoma" panose="020B0604030504040204" pitchFamily="34" charset="0"/>
              </a:rPr>
              <a:t>Homestead exemption</a:t>
            </a:r>
          </a:p>
          <a:p>
            <a:endParaRPr lang="en-US" dirty="0"/>
          </a:p>
          <a:p>
            <a:endParaRPr lang="en-US" sz="5277" dirty="0"/>
          </a:p>
          <a:p>
            <a:endParaRPr lang="en-US" dirty="0"/>
          </a:p>
        </p:txBody>
      </p:sp>
      <p:pic>
        <p:nvPicPr>
          <p:cNvPr id="2" name="Picture 1">
            <a:extLst>
              <a:ext uri="{FF2B5EF4-FFF2-40B4-BE49-F238E27FC236}">
                <a16:creationId xmlns:a16="http://schemas.microsoft.com/office/drawing/2014/main" id="{73BF3698-8608-2841-FD4F-9DCFA9517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8946"/>
            <a:ext cx="20104100" cy="1602042"/>
          </a:xfrm>
          <a:prstGeom prst="rect">
            <a:avLst/>
          </a:prstGeom>
        </p:spPr>
      </p:pic>
    </p:spTree>
    <p:extLst>
      <p:ext uri="{BB962C8B-B14F-4D97-AF65-F5344CB8AC3E}">
        <p14:creationId xmlns:p14="http://schemas.microsoft.com/office/powerpoint/2010/main" val="392328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CF6069B5-B89F-16E4-3689-012EFB3277B4}"/>
              </a:ext>
            </a:extLst>
          </p:cNvPr>
          <p:cNvGrpSpPr/>
          <p:nvPr/>
        </p:nvGrpSpPr>
        <p:grpSpPr>
          <a:xfrm>
            <a:off x="0" y="7217"/>
            <a:ext cx="20104099" cy="11308555"/>
            <a:chOff x="0" y="0"/>
            <a:chExt cx="20104099" cy="11308555"/>
          </a:xfrm>
        </p:grpSpPr>
        <p:pic>
          <p:nvPicPr>
            <p:cNvPr id="7" name="object 3">
              <a:extLst>
                <a:ext uri="{FF2B5EF4-FFF2-40B4-BE49-F238E27FC236}">
                  <a16:creationId xmlns:a16="http://schemas.microsoft.com/office/drawing/2014/main" id="{23A359D9-C589-4255-05E0-A72AAE3BE5CC}"/>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6A02B473-90FC-6A4D-971F-C344011FB04F}"/>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F33B10E6-CC19-A5A3-7F00-8C9C7ACE3954}"/>
                </a:ext>
              </a:extLst>
            </p:cNvPr>
            <p:cNvSpPr/>
            <p:nvPr/>
          </p:nvSpPr>
          <p:spPr>
            <a:xfrm>
              <a:off x="2331520" y="2617198"/>
              <a:ext cx="15441294" cy="7380445"/>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14E3EF83-9D05-8E50-8749-9D0BCCEA5EE7}"/>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2E6A266A-DA0B-5537-5EF9-1F4B6AE8FA81}"/>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ACEBA133-4B5B-EDDD-1786-F8AB7E828314}"/>
              </a:ext>
            </a:extLst>
          </p:cNvPr>
          <p:cNvSpPr>
            <a:spLocks noGrp="1"/>
          </p:cNvSpPr>
          <p:nvPr>
            <p:ph type="title"/>
          </p:nvPr>
        </p:nvSpPr>
        <p:spPr>
          <a:xfrm>
            <a:off x="0" y="602120"/>
            <a:ext cx="20104099" cy="2185952"/>
          </a:xfrm>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Hypothetical 2 - “Steady” Eddie </a:t>
            </a:r>
          </a:p>
        </p:txBody>
      </p:sp>
      <p:sp>
        <p:nvSpPr>
          <p:cNvPr id="3" name="Content Placeholder 2">
            <a:extLst>
              <a:ext uri="{FF2B5EF4-FFF2-40B4-BE49-F238E27FC236}">
                <a16:creationId xmlns:a16="http://schemas.microsoft.com/office/drawing/2014/main" id="{D7F6B843-275B-CDD0-838F-B9571BD24B59}"/>
              </a:ext>
            </a:extLst>
          </p:cNvPr>
          <p:cNvSpPr>
            <a:spLocks noGrp="1"/>
          </p:cNvSpPr>
          <p:nvPr>
            <p:ph idx="1"/>
          </p:nvPr>
        </p:nvSpPr>
        <p:spPr>
          <a:xfrm>
            <a:off x="2978357" y="3332847"/>
            <a:ext cx="14147384" cy="5963579"/>
          </a:xfrm>
        </p:spPr>
        <p:txBody>
          <a:bodyPr>
            <a:noAutofit/>
          </a:bodyPr>
          <a:lstStyle/>
          <a:p>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“Steady” Eddie Smith is a long-term developer and owner of suburban office properties.</a:t>
            </a:r>
          </a:p>
          <a:p>
            <a:pPr lvl="1"/>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Eddie likes to construct the buildings using debt financing</a:t>
            </a:r>
          </a:p>
          <a:p>
            <a:pPr lvl="1"/>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Eddie takes advantage of cost segregation studies to maximize depreciation deductions</a:t>
            </a:r>
          </a:p>
          <a:p>
            <a:pPr lvl="2"/>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Eddie boasts that he has not paid income tax in many years</a:t>
            </a:r>
          </a:p>
          <a:p>
            <a:pPr lvl="1"/>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His buildings are located in attractive population centers and he enjoys a dependable stream of rental income</a:t>
            </a:r>
          </a:p>
          <a:p>
            <a:pPr lvl="1"/>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Once the debt on a building is paid down, he will refinance the building and take cash out and use the cash to finance his next project</a:t>
            </a:r>
          </a:p>
        </p:txBody>
      </p:sp>
    </p:spTree>
    <p:extLst>
      <p:ext uri="{BB962C8B-B14F-4D97-AF65-F5344CB8AC3E}">
        <p14:creationId xmlns:p14="http://schemas.microsoft.com/office/powerpoint/2010/main" val="415181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55501746-B80F-DCB8-C8C0-DCC0A48DE723}"/>
              </a:ext>
            </a:extLst>
          </p:cNvPr>
          <p:cNvGrpSpPr/>
          <p:nvPr/>
        </p:nvGrpSpPr>
        <p:grpSpPr>
          <a:xfrm>
            <a:off x="0" y="7217"/>
            <a:ext cx="20104099" cy="11308555"/>
            <a:chOff x="0" y="0"/>
            <a:chExt cx="20104099" cy="11308555"/>
          </a:xfrm>
        </p:grpSpPr>
        <p:pic>
          <p:nvPicPr>
            <p:cNvPr id="7" name="object 3">
              <a:extLst>
                <a:ext uri="{FF2B5EF4-FFF2-40B4-BE49-F238E27FC236}">
                  <a16:creationId xmlns:a16="http://schemas.microsoft.com/office/drawing/2014/main" id="{33673443-5E09-9C89-3B38-1B0FCA30E5F0}"/>
                </a:ext>
              </a:extLst>
            </p:cNvPr>
            <p:cNvPicPr/>
            <p:nvPr/>
          </p:nvPicPr>
          <p:blipFill>
            <a:blip r:embed="rId2" cstate="print"/>
            <a:stretch>
              <a:fillRect/>
            </a:stretch>
          </p:blipFill>
          <p:spPr>
            <a:xfrm>
              <a:off x="0" y="0"/>
              <a:ext cx="10958786" cy="5967637"/>
            </a:xfrm>
            <a:prstGeom prst="rect">
              <a:avLst/>
            </a:prstGeom>
          </p:spPr>
        </p:pic>
        <p:pic>
          <p:nvPicPr>
            <p:cNvPr id="8" name="object 4">
              <a:extLst>
                <a:ext uri="{FF2B5EF4-FFF2-40B4-BE49-F238E27FC236}">
                  <a16:creationId xmlns:a16="http://schemas.microsoft.com/office/drawing/2014/main" id="{CA111507-5CE1-0785-2CC2-F6F208790622}"/>
                </a:ext>
              </a:extLst>
            </p:cNvPr>
            <p:cNvPicPr/>
            <p:nvPr/>
          </p:nvPicPr>
          <p:blipFill>
            <a:blip r:embed="rId3" cstate="print"/>
            <a:stretch>
              <a:fillRect/>
            </a:stretch>
          </p:blipFill>
          <p:spPr>
            <a:xfrm>
              <a:off x="10639299" y="1925857"/>
              <a:ext cx="9464800" cy="9382698"/>
            </a:xfrm>
            <a:prstGeom prst="rect">
              <a:avLst/>
            </a:prstGeom>
          </p:spPr>
        </p:pic>
        <p:sp>
          <p:nvSpPr>
            <p:cNvPr id="9" name="object 5">
              <a:extLst>
                <a:ext uri="{FF2B5EF4-FFF2-40B4-BE49-F238E27FC236}">
                  <a16:creationId xmlns:a16="http://schemas.microsoft.com/office/drawing/2014/main" id="{C9323D3F-999E-DCBE-7C7C-F5756F06A612}"/>
                </a:ext>
              </a:extLst>
            </p:cNvPr>
            <p:cNvSpPr/>
            <p:nvPr/>
          </p:nvSpPr>
          <p:spPr>
            <a:xfrm>
              <a:off x="2331520" y="2385639"/>
              <a:ext cx="15441294" cy="7612004"/>
            </a:xfrm>
            <a:custGeom>
              <a:avLst/>
              <a:gdLst/>
              <a:ahLst/>
              <a:cxnLst/>
              <a:rect l="l" t="t" r="r" b="b"/>
              <a:pathLst>
                <a:path w="15441294" h="8686165">
                  <a:moveTo>
                    <a:pt x="15441069" y="0"/>
                  </a:moveTo>
                  <a:lnTo>
                    <a:pt x="0" y="0"/>
                  </a:lnTo>
                  <a:lnTo>
                    <a:pt x="0" y="8685599"/>
                  </a:lnTo>
                  <a:lnTo>
                    <a:pt x="15441069" y="8685599"/>
                  </a:lnTo>
                  <a:lnTo>
                    <a:pt x="15441069" y="0"/>
                  </a:lnTo>
                  <a:close/>
                </a:path>
              </a:pathLst>
            </a:custGeom>
            <a:solidFill>
              <a:srgbClr val="1C92D1"/>
            </a:solidFill>
          </p:spPr>
          <p:txBody>
            <a:bodyPr wrap="square" lIns="0" tIns="0" rIns="0" bIns="0" rtlCol="0"/>
            <a:lstStyle/>
            <a:p>
              <a:endParaRPr/>
            </a:p>
          </p:txBody>
        </p:sp>
        <p:sp>
          <p:nvSpPr>
            <p:cNvPr id="10" name="object 6">
              <a:extLst>
                <a:ext uri="{FF2B5EF4-FFF2-40B4-BE49-F238E27FC236}">
                  <a16:creationId xmlns:a16="http://schemas.microsoft.com/office/drawing/2014/main" id="{918FA0BD-6805-4A95-61FC-773E3E507AF3}"/>
                </a:ext>
              </a:extLst>
            </p:cNvPr>
            <p:cNvSpPr/>
            <p:nvPr/>
          </p:nvSpPr>
          <p:spPr>
            <a:xfrm>
              <a:off x="14983837" y="9109670"/>
              <a:ext cx="3780154" cy="1581150"/>
            </a:xfrm>
            <a:custGeom>
              <a:avLst/>
              <a:gdLst/>
              <a:ahLst/>
              <a:cxnLst/>
              <a:rect l="l" t="t" r="r" b="b"/>
              <a:pathLst>
                <a:path w="3780155" h="1581150">
                  <a:moveTo>
                    <a:pt x="3308799" y="0"/>
                  </a:moveTo>
                  <a:lnTo>
                    <a:pt x="0" y="0"/>
                  </a:lnTo>
                  <a:lnTo>
                    <a:pt x="0" y="1109913"/>
                  </a:lnTo>
                  <a:lnTo>
                    <a:pt x="2432" y="1158090"/>
                  </a:lnTo>
                  <a:lnTo>
                    <a:pt x="9572" y="1204875"/>
                  </a:lnTo>
                  <a:lnTo>
                    <a:pt x="21183" y="1250032"/>
                  </a:lnTo>
                  <a:lnTo>
                    <a:pt x="37028" y="1293323"/>
                  </a:lnTo>
                  <a:lnTo>
                    <a:pt x="56869" y="1334511"/>
                  </a:lnTo>
                  <a:lnTo>
                    <a:pt x="80471" y="1373361"/>
                  </a:lnTo>
                  <a:lnTo>
                    <a:pt x="107596" y="1409635"/>
                  </a:lnTo>
                  <a:lnTo>
                    <a:pt x="138007" y="1443096"/>
                  </a:lnTo>
                  <a:lnTo>
                    <a:pt x="171468" y="1473507"/>
                  </a:lnTo>
                  <a:lnTo>
                    <a:pt x="207742" y="1500632"/>
                  </a:lnTo>
                  <a:lnTo>
                    <a:pt x="246591" y="1524234"/>
                  </a:lnTo>
                  <a:lnTo>
                    <a:pt x="287780" y="1544075"/>
                  </a:lnTo>
                  <a:lnTo>
                    <a:pt x="331071" y="1559920"/>
                  </a:lnTo>
                  <a:lnTo>
                    <a:pt x="376228" y="1571530"/>
                  </a:lnTo>
                  <a:lnTo>
                    <a:pt x="423013" y="1578671"/>
                  </a:lnTo>
                  <a:lnTo>
                    <a:pt x="471189" y="1581103"/>
                  </a:lnTo>
                  <a:lnTo>
                    <a:pt x="3779989" y="1581103"/>
                  </a:lnTo>
                  <a:lnTo>
                    <a:pt x="3779989" y="471189"/>
                  </a:lnTo>
                  <a:lnTo>
                    <a:pt x="3777556" y="423013"/>
                  </a:lnTo>
                  <a:lnTo>
                    <a:pt x="3770416" y="376228"/>
                  </a:lnTo>
                  <a:lnTo>
                    <a:pt x="3758806" y="331071"/>
                  </a:lnTo>
                  <a:lnTo>
                    <a:pt x="3742961" y="287780"/>
                  </a:lnTo>
                  <a:lnTo>
                    <a:pt x="3723119" y="246591"/>
                  </a:lnTo>
                  <a:lnTo>
                    <a:pt x="3699518" y="207742"/>
                  </a:lnTo>
                  <a:lnTo>
                    <a:pt x="3672393" y="171468"/>
                  </a:lnTo>
                  <a:lnTo>
                    <a:pt x="3641982" y="138007"/>
                  </a:lnTo>
                  <a:lnTo>
                    <a:pt x="3608521" y="107596"/>
                  </a:lnTo>
                  <a:lnTo>
                    <a:pt x="3572247" y="80471"/>
                  </a:lnTo>
                  <a:lnTo>
                    <a:pt x="3533397" y="56869"/>
                  </a:lnTo>
                  <a:lnTo>
                    <a:pt x="3492208" y="37028"/>
                  </a:lnTo>
                  <a:lnTo>
                    <a:pt x="3448917" y="21183"/>
                  </a:lnTo>
                  <a:lnTo>
                    <a:pt x="3403761" y="9572"/>
                  </a:lnTo>
                  <a:lnTo>
                    <a:pt x="3356976" y="2432"/>
                  </a:lnTo>
                  <a:lnTo>
                    <a:pt x="3308799" y="0"/>
                  </a:lnTo>
                  <a:close/>
                </a:path>
              </a:pathLst>
            </a:custGeom>
            <a:solidFill>
              <a:srgbClr val="FFFFFF"/>
            </a:solidFill>
          </p:spPr>
          <p:txBody>
            <a:bodyPr wrap="square" lIns="0" tIns="0" rIns="0" bIns="0" rtlCol="0"/>
            <a:lstStyle/>
            <a:p>
              <a:endParaRPr/>
            </a:p>
          </p:txBody>
        </p:sp>
        <p:pic>
          <p:nvPicPr>
            <p:cNvPr id="11" name="object 7">
              <a:extLst>
                <a:ext uri="{FF2B5EF4-FFF2-40B4-BE49-F238E27FC236}">
                  <a16:creationId xmlns:a16="http://schemas.microsoft.com/office/drawing/2014/main" id="{40DBD205-E1CE-F785-2B6D-0E0AB3A2F741}"/>
                </a:ext>
              </a:extLst>
            </p:cNvPr>
            <p:cNvPicPr/>
            <p:nvPr/>
          </p:nvPicPr>
          <p:blipFill>
            <a:blip r:embed="rId4" cstate="print"/>
            <a:stretch>
              <a:fillRect/>
            </a:stretch>
          </p:blipFill>
          <p:spPr>
            <a:xfrm>
              <a:off x="15490826" y="9337385"/>
              <a:ext cx="2766013" cy="1158546"/>
            </a:xfrm>
            <a:prstGeom prst="rect">
              <a:avLst/>
            </a:prstGeom>
          </p:spPr>
        </p:pic>
      </p:grpSp>
      <p:sp>
        <p:nvSpPr>
          <p:cNvPr id="2" name="Title 1">
            <a:extLst>
              <a:ext uri="{FF2B5EF4-FFF2-40B4-BE49-F238E27FC236}">
                <a16:creationId xmlns:a16="http://schemas.microsoft.com/office/drawing/2014/main" id="{ACEBA133-4B5B-EDDD-1786-F8AB7E828314}"/>
              </a:ext>
            </a:extLst>
          </p:cNvPr>
          <p:cNvSpPr>
            <a:spLocks noGrp="1"/>
          </p:cNvSpPr>
          <p:nvPr>
            <p:ph type="title"/>
          </p:nvPr>
        </p:nvSpPr>
        <p:spPr>
          <a:xfrm>
            <a:off x="0" y="602120"/>
            <a:ext cx="20104100" cy="1790736"/>
          </a:xfrm>
        </p:spPr>
        <p:txBody>
          <a:bodyPr/>
          <a:lstStyle/>
          <a:p>
            <a:pPr algn="ctr"/>
            <a:r>
              <a:rPr lang="en-US" b="1" dirty="0">
                <a:solidFill>
                  <a:srgbClr val="1C92D2"/>
                </a:solidFill>
                <a:latin typeface="Tahoma" panose="020B0604030504040204" pitchFamily="34" charset="0"/>
                <a:ea typeface="Tahoma" panose="020B0604030504040204" pitchFamily="34" charset="0"/>
                <a:cs typeface="Tahoma" panose="020B0604030504040204" pitchFamily="34" charset="0"/>
              </a:rPr>
              <a:t>Hypothetical 2 - “Steady” Eddie </a:t>
            </a:r>
          </a:p>
        </p:txBody>
      </p:sp>
      <p:sp>
        <p:nvSpPr>
          <p:cNvPr id="3" name="Content Placeholder 2">
            <a:extLst>
              <a:ext uri="{FF2B5EF4-FFF2-40B4-BE49-F238E27FC236}">
                <a16:creationId xmlns:a16="http://schemas.microsoft.com/office/drawing/2014/main" id="{D7F6B843-275B-CDD0-838F-B9571BD24B59}"/>
              </a:ext>
            </a:extLst>
          </p:cNvPr>
          <p:cNvSpPr>
            <a:spLocks noGrp="1"/>
          </p:cNvSpPr>
          <p:nvPr>
            <p:ph idx="1"/>
          </p:nvPr>
        </p:nvSpPr>
        <p:spPr>
          <a:xfrm>
            <a:off x="3222330" y="4002442"/>
            <a:ext cx="13588165" cy="4438583"/>
          </a:xfrm>
        </p:spPr>
        <p:txBody>
          <a:bodyPr>
            <a:normAutofit/>
          </a:bodyPr>
          <a:lstStyle/>
          <a:p>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Eddie comes to you and explains that he would like to do some planning and transfer interests in some of his projects out of his estate to reduce the estate tax, especially in light of a potentially lowered estate and gift tax exemption</a:t>
            </a:r>
          </a:p>
          <a:p>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He would like to retain some level of control over the properties</a:t>
            </a:r>
          </a:p>
          <a:p>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He is also concerned about maintaining his cashflow</a:t>
            </a:r>
          </a:p>
          <a:p>
            <a:r>
              <a:rPr 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He wants to pay as little tax as possible</a:t>
            </a:r>
          </a:p>
        </p:txBody>
      </p:sp>
    </p:spTree>
    <p:extLst>
      <p:ext uri="{BB962C8B-B14F-4D97-AF65-F5344CB8AC3E}">
        <p14:creationId xmlns:p14="http://schemas.microsoft.com/office/powerpoint/2010/main" val="1342733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11597</TotalTime>
  <Words>2898</Words>
  <Application>Microsoft Macintosh PowerPoint</Application>
  <PresentationFormat>Custom</PresentationFormat>
  <Paragraphs>294</Paragraphs>
  <Slides>40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Tahoma</vt:lpstr>
      <vt:lpstr>Office Theme</vt:lpstr>
      <vt:lpstr>1_Office Theme</vt:lpstr>
      <vt:lpstr>PowerPoint Presentation</vt:lpstr>
      <vt:lpstr>The “Dirt” on Tax Planning for Real Estate Investors </vt:lpstr>
      <vt:lpstr>Hypothetical 1 – There’s No Place Like Home</vt:lpstr>
      <vt:lpstr>There’s No Place Like Home Issues</vt:lpstr>
      <vt:lpstr>There’s No Place Like Home Issues</vt:lpstr>
      <vt:lpstr>There’s No Place Like Home Issues</vt:lpstr>
      <vt:lpstr>There’s No Place Like Home Issues</vt:lpstr>
      <vt:lpstr>Hypothetical 2 - “Steady” Eddie </vt:lpstr>
      <vt:lpstr>Hypothetical 2 - “Steady” Eddie </vt:lpstr>
      <vt:lpstr>“Steady” Eddie Issues</vt:lpstr>
      <vt:lpstr>“Steady” Eddie Issues</vt:lpstr>
      <vt:lpstr>“Steady” Eddie Issues</vt:lpstr>
      <vt:lpstr>“Steady” Eddie Issues</vt:lpstr>
      <vt:lpstr>“Steady” Eddie Issues</vt:lpstr>
      <vt:lpstr>“Steady” Eddie Issues</vt:lpstr>
      <vt:lpstr>“Steady” Eddie Issues</vt:lpstr>
      <vt:lpstr>Hypothetical 3 – Paula Promoter</vt:lpstr>
      <vt:lpstr>Hypothetical 3 – Paula Promoter</vt:lpstr>
      <vt:lpstr>Hypothetical 3 – Paula Promoter</vt:lpstr>
      <vt:lpstr>Paula Promoter Issues</vt:lpstr>
      <vt:lpstr>The “Dirt” on Tax Planning for Real Estate Investors </vt:lpstr>
      <vt:lpstr>Hypothetical 4 – Gary Greenfield</vt:lpstr>
      <vt:lpstr>Hypothetical 4 – Gary Greenfield</vt:lpstr>
      <vt:lpstr>Gary Greenfield Development Deal</vt:lpstr>
      <vt:lpstr>Gary Greenfield Development Deal</vt:lpstr>
      <vt:lpstr>Gary Greenfield Issues</vt:lpstr>
      <vt:lpstr>Gary Greenfield Issues</vt:lpstr>
      <vt:lpstr>Gary Greenfield Issues</vt:lpstr>
      <vt:lpstr>Hypothetical 5 – QOZ Planning</vt:lpstr>
      <vt:lpstr>Hypothetical 5- Oscar Oldmoney</vt:lpstr>
      <vt:lpstr>Hypothetical 5- Oscar Oldmoney</vt:lpstr>
      <vt:lpstr>Hypothetical 5- Oscar Oldmoney</vt:lpstr>
      <vt:lpstr>Hypothetical 5- Oscar Oldmoney</vt:lpstr>
      <vt:lpstr>Hypothetical 6- Tyesha Kuhn</vt:lpstr>
      <vt:lpstr>Ty Kuhn Issues</vt:lpstr>
      <vt:lpstr>Ty Kuhn Issues</vt:lpstr>
      <vt:lpstr>Ty Kuhn Issues</vt:lpstr>
      <vt:lpstr>Ty Kuhn Issues</vt:lpstr>
      <vt:lpstr>Ty Kuhn Issues</vt:lpstr>
      <vt:lpstr>Ty Kuhn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16197944831</cp:lastModifiedBy>
  <cp:revision>12</cp:revision>
  <dcterms:created xsi:type="dcterms:W3CDTF">2026-02-11T17:20:01Z</dcterms:created>
  <dcterms:modified xsi:type="dcterms:W3CDTF">2026-04-23T23:09:27Z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2026-02-11T00:00:00Z</vt:filetime>
  </property>
  <property fmtid="{D5CDD505-2E9C-101B-9397-08002B2CF9AE}" pid="3" name="Creator">
    <vt:lpwstr>Adobe InDesign 21.0 (Macintosh)</vt:lpwstr>
  </property>
  <property fmtid="{D5CDD505-2E9C-101B-9397-08002B2CF9AE}" pid="4" name="LastSaved">
    <vt:filetime>2026-02-11T00:00:00Z</vt:filetime>
  </property>
  <property fmtid="{D5CDD505-2E9C-101B-9397-08002B2CF9AE}" pid="5" name="Producer">
    <vt:lpwstr>Adobe PDF Library 18.0</vt:lpwstr>
  </property>
</Properties>
</file>